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5" r:id="rId5"/>
    <p:sldId id="260" r:id="rId6"/>
    <p:sldId id="262" r:id="rId7"/>
    <p:sldId id="269" r:id="rId8"/>
    <p:sldId id="266" r:id="rId9"/>
    <p:sldId id="264" r:id="rId10"/>
    <p:sldId id="272" r:id="rId11"/>
    <p:sldId id="270" r:id="rId12"/>
    <p:sldId id="271" r:id="rId13"/>
    <p:sldId id="306" r:id="rId14"/>
    <p:sldId id="282" r:id="rId15"/>
    <p:sldId id="274" r:id="rId16"/>
    <p:sldId id="275" r:id="rId17"/>
    <p:sldId id="277" r:id="rId18"/>
    <p:sldId id="279" r:id="rId19"/>
    <p:sldId id="281" r:id="rId20"/>
    <p:sldId id="283" r:id="rId21"/>
    <p:sldId id="285" r:id="rId22"/>
    <p:sldId id="286" r:id="rId23"/>
    <p:sldId id="287" r:id="rId24"/>
    <p:sldId id="288" r:id="rId25"/>
    <p:sldId id="290" r:id="rId26"/>
    <p:sldId id="292" r:id="rId27"/>
    <p:sldId id="297" r:id="rId28"/>
    <p:sldId id="308" r:id="rId29"/>
    <p:sldId id="310" r:id="rId30"/>
    <p:sldId id="300" r:id="rId31"/>
    <p:sldId id="305" r:id="rId32"/>
    <p:sldId id="304" r:id="rId33"/>
    <p:sldId id="298" r:id="rId34"/>
    <p:sldId id="299" r:id="rId35"/>
    <p:sldId id="311"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391468A6-0010-40E9-A9FC-3FD40D7F81D4}">
          <p14:sldIdLst>
            <p14:sldId id="256"/>
            <p14:sldId id="257"/>
            <p14:sldId id="259"/>
            <p14:sldId id="265"/>
          </p14:sldIdLst>
        </p14:section>
        <p14:section name="Seção sem Título" id="{93741D3F-050E-4FB0-A7BA-BE324C027705}">
          <p14:sldIdLst>
            <p14:sldId id="260"/>
            <p14:sldId id="262"/>
            <p14:sldId id="269"/>
            <p14:sldId id="266"/>
            <p14:sldId id="264"/>
            <p14:sldId id="272"/>
            <p14:sldId id="270"/>
            <p14:sldId id="271"/>
            <p14:sldId id="306"/>
            <p14:sldId id="282"/>
            <p14:sldId id="274"/>
            <p14:sldId id="275"/>
            <p14:sldId id="277"/>
            <p14:sldId id="279"/>
            <p14:sldId id="281"/>
            <p14:sldId id="283"/>
            <p14:sldId id="285"/>
            <p14:sldId id="286"/>
            <p14:sldId id="287"/>
            <p14:sldId id="288"/>
            <p14:sldId id="290"/>
            <p14:sldId id="292"/>
            <p14:sldId id="297"/>
            <p14:sldId id="308"/>
            <p14:sldId id="310"/>
            <p14:sldId id="300"/>
            <p14:sldId id="305"/>
            <p14:sldId id="304"/>
            <p14:sldId id="298"/>
            <p14:sldId id="299"/>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1" d="100"/>
          <a:sy n="111" d="100"/>
        </p:scale>
        <p:origin x="4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20D39-3AC4-4C41-98EB-F42A5A916AC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0FD51B13-0048-46F2-B5B2-1C337130F0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1E8A758-786B-41E6-BB8C-9FFFE0450405}"/>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5" name="Espaço Reservado para Rodapé 4">
            <a:extLst>
              <a:ext uri="{FF2B5EF4-FFF2-40B4-BE49-F238E27FC236}">
                <a16:creationId xmlns:a16="http://schemas.microsoft.com/office/drawing/2014/main" id="{C5377279-821E-4FC8-846D-9C91D51207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0CF49CE-E296-4EF0-B27F-FBA716F4D52B}"/>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236705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E30AB-BB1F-4B72-ABA9-65BB1F52914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4014169-FEB2-4E5C-A0B8-265283CC8653}"/>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4B0D153-DC9E-4A18-9888-AE254184D131}"/>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5" name="Espaço Reservado para Rodapé 4">
            <a:extLst>
              <a:ext uri="{FF2B5EF4-FFF2-40B4-BE49-F238E27FC236}">
                <a16:creationId xmlns:a16="http://schemas.microsoft.com/office/drawing/2014/main" id="{4B74A47A-15DA-4926-8466-EAD111D6C45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C4D679B-1236-469C-B587-81FB4D7BDAF8}"/>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2189170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074F5B5-AA73-4D49-9F2A-096E5FDB2774}"/>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526E592-AA6F-4892-88C5-0583567B01D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BB79CEC-F85C-45F5-B2A1-942495DFFF55}"/>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5" name="Espaço Reservado para Rodapé 4">
            <a:extLst>
              <a:ext uri="{FF2B5EF4-FFF2-40B4-BE49-F238E27FC236}">
                <a16:creationId xmlns:a16="http://schemas.microsoft.com/office/drawing/2014/main" id="{14E30762-CB99-42C1-9DD2-318A7C60E57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82527DA-5F14-4070-BA01-CD46D29B63B5}"/>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79778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A45D7F-D48A-4661-B968-2041ABCCA71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87671CC-86BC-4454-BFC3-4E03BC2E1D09}"/>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EB63C60-1EF8-454D-8114-BB8282898B90}"/>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5" name="Espaço Reservado para Rodapé 4">
            <a:extLst>
              <a:ext uri="{FF2B5EF4-FFF2-40B4-BE49-F238E27FC236}">
                <a16:creationId xmlns:a16="http://schemas.microsoft.com/office/drawing/2014/main" id="{D6901181-4C38-4008-9A59-5F195D72B92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475D1BD-FBCE-4682-AB3C-DE6CF132A7A7}"/>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225891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75309-9599-48E4-8DEB-5D040DBCA4F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5DAE578-1770-4772-8802-E5A0B33424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5CBF62B-2D16-4E22-8F6E-F7B4BF1BECD8}"/>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5" name="Espaço Reservado para Rodapé 4">
            <a:extLst>
              <a:ext uri="{FF2B5EF4-FFF2-40B4-BE49-F238E27FC236}">
                <a16:creationId xmlns:a16="http://schemas.microsoft.com/office/drawing/2014/main" id="{CEECA666-C7A6-4154-823E-C78DF6F606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683925C-E051-4F0E-B6FF-AD695DFCA23B}"/>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181357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A0926-8432-4DD9-95D7-D24675E7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C9C9888-51D1-4B98-A626-2F3F854F72A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58DF1F1-AF9C-4306-B347-5FA2BBCDF44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8C8BCB7-2160-417B-B7AA-3C208BFAEF9A}"/>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6" name="Espaço Reservado para Rodapé 5">
            <a:extLst>
              <a:ext uri="{FF2B5EF4-FFF2-40B4-BE49-F238E27FC236}">
                <a16:creationId xmlns:a16="http://schemas.microsoft.com/office/drawing/2014/main" id="{D5D628F3-0916-426C-A929-E70AEA34591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1307D10-2303-483B-91F9-C16CFF5C2A1A}"/>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35683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04E7F-0071-40F3-8A39-3835F65F731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EC2F5B7-2CD5-4213-B079-34BAE308F3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3CE85DB-D9AB-486E-ABEB-5635348949BD}"/>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BA10B06-579F-4F46-8436-1AB8AC9540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C39A609-92A6-4A0C-A3DF-237FF709E08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E4DADEC-8044-44F0-B87C-96FDC0768B7B}"/>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8" name="Espaço Reservado para Rodapé 7">
            <a:extLst>
              <a:ext uri="{FF2B5EF4-FFF2-40B4-BE49-F238E27FC236}">
                <a16:creationId xmlns:a16="http://schemas.microsoft.com/office/drawing/2014/main" id="{179C703E-D3EC-4C2B-A492-3A6BA015A3FC}"/>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86F5BD5F-44B8-4E8B-BC74-6A54BC2A3A01}"/>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372817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53D1E-BFE2-4BDB-8FB4-47986038518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7450864-AEAE-4A95-817E-DCFCCC1661DE}"/>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4" name="Espaço Reservado para Rodapé 3">
            <a:extLst>
              <a:ext uri="{FF2B5EF4-FFF2-40B4-BE49-F238E27FC236}">
                <a16:creationId xmlns:a16="http://schemas.microsoft.com/office/drawing/2014/main" id="{D0C0EC67-01FF-4A74-822A-FEA742EC6C6B}"/>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10C5819-E385-4581-A4F8-436140ABC0A2}"/>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78503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0810016-6EB7-41DF-9779-F74841490F24}"/>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3" name="Espaço Reservado para Rodapé 2">
            <a:extLst>
              <a:ext uri="{FF2B5EF4-FFF2-40B4-BE49-F238E27FC236}">
                <a16:creationId xmlns:a16="http://schemas.microsoft.com/office/drawing/2014/main" id="{9A020FD5-90F5-4C8F-BB59-7CC48D5C97B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5D8820B-96B3-4B5C-8EA5-BA9D6EE7DBA7}"/>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290287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21E44F-0976-4CB6-99A7-9290CCF276D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0C95E0E-ACAC-44A9-822F-DD63B364A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E8D1517-1CAF-4598-A1BE-CD42A33A8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F53BC93-02C4-4278-BB49-B02812760BBB}"/>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6" name="Espaço Reservado para Rodapé 5">
            <a:extLst>
              <a:ext uri="{FF2B5EF4-FFF2-40B4-BE49-F238E27FC236}">
                <a16:creationId xmlns:a16="http://schemas.microsoft.com/office/drawing/2014/main" id="{5ED08D3D-B58D-456E-B6C1-495DA8CB000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F463740-1603-454D-B65A-9B55704ADA26}"/>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271843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A87D9A-941C-413D-9503-7B40546D477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66D7B6-2750-42C7-96B7-B240163CA0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E5F5278-8503-4B8E-9FF4-DC77319958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4452C43-D52D-4A69-BA72-B226B9382D93}"/>
              </a:ext>
            </a:extLst>
          </p:cNvPr>
          <p:cNvSpPr>
            <a:spLocks noGrp="1"/>
          </p:cNvSpPr>
          <p:nvPr>
            <p:ph type="dt" sz="half" idx="10"/>
          </p:nvPr>
        </p:nvSpPr>
        <p:spPr/>
        <p:txBody>
          <a:bodyPr/>
          <a:lstStyle/>
          <a:p>
            <a:fld id="{CA09AD13-88AD-4E8C-9DCD-A6C5B06F3948}" type="datetimeFigureOut">
              <a:rPr lang="pt-BR" smtClean="0"/>
              <a:t>26/07/2023</a:t>
            </a:fld>
            <a:endParaRPr lang="pt-BR"/>
          </a:p>
        </p:txBody>
      </p:sp>
      <p:sp>
        <p:nvSpPr>
          <p:cNvPr id="6" name="Espaço Reservado para Rodapé 5">
            <a:extLst>
              <a:ext uri="{FF2B5EF4-FFF2-40B4-BE49-F238E27FC236}">
                <a16:creationId xmlns:a16="http://schemas.microsoft.com/office/drawing/2014/main" id="{201DC110-B749-4064-BAF0-448310A9A81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7276A3C-C68D-49C6-B781-D8DA0782AD4F}"/>
              </a:ext>
            </a:extLst>
          </p:cNvPr>
          <p:cNvSpPr>
            <a:spLocks noGrp="1"/>
          </p:cNvSpPr>
          <p:nvPr>
            <p:ph type="sldNum" sz="quarter" idx="12"/>
          </p:nvPr>
        </p:nvSpPr>
        <p:spPr/>
        <p:txBody>
          <a:bodyPr/>
          <a:lstStyle/>
          <a:p>
            <a:fld id="{B3BCB37C-2E67-4651-AB6A-35F274925ECE}" type="slidenum">
              <a:rPr lang="pt-BR" smtClean="0"/>
              <a:t>‹Nº›</a:t>
            </a:fld>
            <a:endParaRPr lang="pt-BR"/>
          </a:p>
        </p:txBody>
      </p:sp>
    </p:spTree>
    <p:extLst>
      <p:ext uri="{BB962C8B-B14F-4D97-AF65-F5344CB8AC3E}">
        <p14:creationId xmlns:p14="http://schemas.microsoft.com/office/powerpoint/2010/main" val="228621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C680F0F-A4BD-4FCF-AFCC-4BBA79E8B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08885677-FE01-4FA7-9AF5-8F64E6CEE2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805AD81-A8B0-42DF-8DB7-470FB8FD4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09AD13-88AD-4E8C-9DCD-A6C5B06F3948}" type="datetimeFigureOut">
              <a:rPr lang="pt-BR" smtClean="0"/>
              <a:t>26/07/2023</a:t>
            </a:fld>
            <a:endParaRPr lang="pt-BR"/>
          </a:p>
        </p:txBody>
      </p:sp>
      <p:sp>
        <p:nvSpPr>
          <p:cNvPr id="5" name="Espaço Reservado para Rodapé 4">
            <a:extLst>
              <a:ext uri="{FF2B5EF4-FFF2-40B4-BE49-F238E27FC236}">
                <a16:creationId xmlns:a16="http://schemas.microsoft.com/office/drawing/2014/main" id="{2985ABB1-A74F-4091-B400-6F3ED6570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B4FFE8E-3C3C-42C6-9728-203F082DF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CB37C-2E67-4651-AB6A-35F274925ECE}" type="slidenum">
              <a:rPr lang="pt-BR" smtClean="0"/>
              <a:t>‹Nº›</a:t>
            </a:fld>
            <a:endParaRPr lang="pt-BR"/>
          </a:p>
        </p:txBody>
      </p:sp>
    </p:spTree>
    <p:extLst>
      <p:ext uri="{BB962C8B-B14F-4D97-AF65-F5344CB8AC3E}">
        <p14:creationId xmlns:p14="http://schemas.microsoft.com/office/powerpoint/2010/main" val="3345356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istpsicologia.com/ninos.html"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www.linkedin.com/in/federicobasualdo/"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_t8Lf_hcuJk" TargetMode="External"/><Relationship Id="rId13" Type="http://schemas.openxmlformats.org/officeDocument/2006/relationships/hyperlink" Target="https://www.youtube.com/watch?v=Y9D2PFD7nTI" TargetMode="External"/><Relationship Id="rId3" Type="http://schemas.openxmlformats.org/officeDocument/2006/relationships/hyperlink" Target="https://www.youtube.com/watch?v=GsE6spm-gyI" TargetMode="External"/><Relationship Id="rId7" Type="http://schemas.openxmlformats.org/officeDocument/2006/relationships/hyperlink" Target="https://www.youtube.com/watch?v=i1oF5pXq2bc" TargetMode="External"/><Relationship Id="rId12" Type="http://schemas.openxmlformats.org/officeDocument/2006/relationships/hyperlink" Target="https://www.youtube.com/watch?v=pHtnr7wkN7E" TargetMode="External"/><Relationship Id="rId17" Type="http://schemas.openxmlformats.org/officeDocument/2006/relationships/hyperlink" Target="https://www.youtube.com/watch?v=LC1BYXkHG3A" TargetMode="External"/><Relationship Id="rId2" Type="http://schemas.openxmlformats.org/officeDocument/2006/relationships/image" Target="../media/image9.jpeg"/><Relationship Id="rId16" Type="http://schemas.openxmlformats.org/officeDocument/2006/relationships/hyperlink" Target="https://www.youtube.com/watch?v=asTti6y39xI" TargetMode="External"/><Relationship Id="rId1" Type="http://schemas.openxmlformats.org/officeDocument/2006/relationships/slideLayout" Target="../slideLayouts/slideLayout4.xml"/><Relationship Id="rId6" Type="http://schemas.openxmlformats.org/officeDocument/2006/relationships/hyperlink" Target="https://www.youtube.com/watch?v=vmQ8nM7b6XQ" TargetMode="External"/><Relationship Id="rId11" Type="http://schemas.openxmlformats.org/officeDocument/2006/relationships/hyperlink" Target="https://www.youtube.com/watch?v=f6K9Ie_Chjs" TargetMode="External"/><Relationship Id="rId5" Type="http://schemas.openxmlformats.org/officeDocument/2006/relationships/hyperlink" Target="https://www.youtube.com/watch?v=Ne9rPuoNi9w" TargetMode="External"/><Relationship Id="rId15" Type="http://schemas.openxmlformats.org/officeDocument/2006/relationships/hyperlink" Target="https://www.youtube.com/watch?v=eQo-TknxI_I" TargetMode="External"/><Relationship Id="rId10" Type="http://schemas.openxmlformats.org/officeDocument/2006/relationships/hyperlink" Target="https://www.youtube.com/watch?v=mWQoikd72A4" TargetMode="External"/><Relationship Id="rId4" Type="http://schemas.openxmlformats.org/officeDocument/2006/relationships/hyperlink" Target="https://www.youtube.com/watch?v=xAk8FqRFXY0" TargetMode="External"/><Relationship Id="rId9" Type="http://schemas.openxmlformats.org/officeDocument/2006/relationships/hyperlink" Target="https://www.youtube.com/watch?v=CZ0YzebcBxw" TargetMode="External"/><Relationship Id="rId14" Type="http://schemas.openxmlformats.org/officeDocument/2006/relationships/hyperlink" Target="https://www.youtube.com/watch?v=E0WbSOpIlqY"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asanalogiasdeadanary.blogspot.com/2014/10/razones-por-los-que-deberian-estar.html"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PIlMsykXqLk" TargetMode="External"/><Relationship Id="rId3" Type="http://schemas.openxmlformats.org/officeDocument/2006/relationships/hyperlink" Target="https://www.youtube.com/watch?v=opRMrEfAIiI" TargetMode="External"/><Relationship Id="rId7" Type="http://schemas.openxmlformats.org/officeDocument/2006/relationships/hyperlink" Target="https://www.youtube.com/watch?v=yYFOCKq8WA4" TargetMode="External"/><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hyperlink" Target="https://www.youtube.com/watch?v=1DmoMR-oX6o" TargetMode="External"/><Relationship Id="rId5" Type="http://schemas.openxmlformats.org/officeDocument/2006/relationships/hyperlink" Target="https://www.youtube.com/watch?v=9XebSJxJYuo" TargetMode="External"/><Relationship Id="rId4" Type="http://schemas.openxmlformats.org/officeDocument/2006/relationships/hyperlink" Target="https://www.youtube.com/watch?v=TyVM-H9P1RI"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pro-juventute/10817378443" TargetMode="External"/><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leon7dias.com/2020/06/22/incibe-lanza-una-campana-de-concienciacion-sobre-los-riesgos-de-practicar-sexting/"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www.verywellfamily.com/things-teens-do-not-know-about-sexting-but-should-460654"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UPgHh3wOusI" TargetMode="External"/><Relationship Id="rId3" Type="http://schemas.openxmlformats.org/officeDocument/2006/relationships/hyperlink" Target="https://www.youtube.com/watch?v=PL57cjJlp7g" TargetMode="External"/><Relationship Id="rId7" Type="http://schemas.openxmlformats.org/officeDocument/2006/relationships/hyperlink" Target="https://www.youtube.com/watch?v=RWxAimnKupE" TargetMode="Externa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www.youtube.com/watch?v=uFKAFo_etkE" TargetMode="External"/><Relationship Id="rId11" Type="http://schemas.openxmlformats.org/officeDocument/2006/relationships/hyperlink" Target="https://www.webmd.com/sex/what-is-sexting" TargetMode="External"/><Relationship Id="rId5" Type="http://schemas.openxmlformats.org/officeDocument/2006/relationships/hyperlink" Target="https://www.youtube.com/watch?v=SuBxI5OGdlw" TargetMode="External"/><Relationship Id="rId10" Type="http://schemas.openxmlformats.org/officeDocument/2006/relationships/hyperlink" Target="https://www.verywellfamily.com/what-is-sexting-problem-1258921" TargetMode="External"/><Relationship Id="rId4" Type="http://schemas.openxmlformats.org/officeDocument/2006/relationships/hyperlink" Target="https://www.youtube.com/watch?v=MoRtLk1xihY" TargetMode="External"/><Relationship Id="rId9" Type="http://schemas.openxmlformats.org/officeDocument/2006/relationships/hyperlink" Target="https://www.youtube.com/watch?v=oAI2ajdDIrk"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enfoquealafamilia.com/crianza/cuando-deberia-darle-un-telefono-celular-a-su-hijo/"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www.kaspersky.com/resource-center/definitions/what-is-cyber-security"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yoreportero.com/las-redes-sociales-nos-espian-pero-podemos-vivir-sin-ellas/" TargetMode="External"/><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Y6oUf81b1OI" TargetMode="External"/><Relationship Id="rId3" Type="http://schemas.openxmlformats.org/officeDocument/2006/relationships/hyperlink" Target="https://www.youtube.com/watch?v=0EFHbruKEmw" TargetMode="External"/><Relationship Id="rId7" Type="http://schemas.openxmlformats.org/officeDocument/2006/relationships/hyperlink" Target="https://www.youtube.com/watch?v=KdtPNRzuKrk" TargetMode="Externa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www.youtube.com/watch?v=Zbqo7MGVElw&amp;t" TargetMode="External"/><Relationship Id="rId5" Type="http://schemas.openxmlformats.org/officeDocument/2006/relationships/hyperlink" Target="https://www.youtube.com/watch?v=tRo9n8M7zIE" TargetMode="External"/><Relationship Id="rId10" Type="http://schemas.openxmlformats.org/officeDocument/2006/relationships/hyperlink" Target="https://www.youtube.com/watch?v=aP8yrkkLWlM&amp;t" TargetMode="External"/><Relationship Id="rId4" Type="http://schemas.openxmlformats.org/officeDocument/2006/relationships/hyperlink" Target="https://www.youtube.com/watch?v=e2xm5fc5MQk" TargetMode="External"/><Relationship Id="rId9" Type="http://schemas.openxmlformats.org/officeDocument/2006/relationships/hyperlink" Target="https://www.youtube.com/watch?v=0hs8rc2u5a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riptomundo.com/que-es-un-ataque-de-phishing-y-como-protegerse/" TargetMode="External"/><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t-applicada.blogspot.com/2013/11/el-usuario-blanco-predilecto-del.html"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usa.kaspersky.com/resource-center/threats/spam-phishin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BnmneAjVrM4&amp;t" TargetMode="External"/><Relationship Id="rId13" Type="http://schemas.openxmlformats.org/officeDocument/2006/relationships/hyperlink" Target="https://www.youtube.com/watch?v=6OHKRA8T18I" TargetMode="External"/><Relationship Id="rId3" Type="http://schemas.openxmlformats.org/officeDocument/2006/relationships/hyperlink" Target="https://us.norton.com/internetsecurity-online-scams-what-is-phishing.html" TargetMode="External"/><Relationship Id="rId7" Type="http://schemas.openxmlformats.org/officeDocument/2006/relationships/hyperlink" Target="https://www.youtube.com/watch?v=9TRR6lHviQc" TargetMode="External"/><Relationship Id="rId12" Type="http://schemas.openxmlformats.org/officeDocument/2006/relationships/hyperlink" Target="https://www.youtube.com/watch?v=_faMyjODoR0" TargetMode="Externa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hyperlink" Target="https://www.youtube.com/watch?v=Y7zNlEMDmI4" TargetMode="External"/><Relationship Id="rId11" Type="http://schemas.openxmlformats.org/officeDocument/2006/relationships/hyperlink" Target="https://www.youtube.com/watch?v=WG8V1_Sj5g0" TargetMode="External"/><Relationship Id="rId5" Type="http://schemas.openxmlformats.org/officeDocument/2006/relationships/hyperlink" Target="https://www.youtube.com/watch?v=JzoJeJBdhuI" TargetMode="External"/><Relationship Id="rId10" Type="http://schemas.openxmlformats.org/officeDocument/2006/relationships/hyperlink" Target="https://www.youtube.com/watch?v=j3nE8JQATXo" TargetMode="External"/><Relationship Id="rId4" Type="http://schemas.openxmlformats.org/officeDocument/2006/relationships/hyperlink" Target="https://www.youtube.com/watch?v=WNVTGTrWcvw" TargetMode="External"/><Relationship Id="rId9" Type="http://schemas.openxmlformats.org/officeDocument/2006/relationships/hyperlink" Target="https://www.youtube.com/watch?v=XsOWczwRVuc" TargetMode="External"/><Relationship Id="rId14" Type="http://schemas.openxmlformats.org/officeDocument/2006/relationships/hyperlink" Target="https://securityscorecard.com/blog/types-of-phishing-attacks-and-how-to-identify-the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que.es/2021/04/24/que-es-huella-digital/" TargetMode="External"/><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holatelcel.com/tecnologia/huella-digital-medio-autenticarte-telcel/"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blog-reputationx-com.translate.goog/digital-footprint?_x_tr_sl=en&amp;_x_tr_tl=pt&amp;_x_tr_hl=pt-BR&amp;_x_tr_pto=sc" TargetMode="External"/><Relationship Id="rId3" Type="http://schemas.openxmlformats.org/officeDocument/2006/relationships/hyperlink" Target="https://www.kaspersky.com/resource-center/definitions/what-is-a-digital-footprint" TargetMode="External"/><Relationship Id="rId7" Type="http://schemas.openxmlformats.org/officeDocument/2006/relationships/hyperlink" Target="https://learnenglishteens.britishcouncil.org/skills/reading/upper-intermediate-b2-reading/your-digital-footprint" TargetMode="Externa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hyperlink" Target="https://www.internetsociety.org/learning/digital-footprints/" TargetMode="External"/><Relationship Id="rId5" Type="http://schemas.openxmlformats.org/officeDocument/2006/relationships/hyperlink" Target="https://www.familylives.org.uk/advice/your-family/online-safety/digital-footprints/" TargetMode="External"/><Relationship Id="rId10" Type="http://schemas.openxmlformats.org/officeDocument/2006/relationships/hyperlink" Target="https://enhalo.co/360-security/detecting-the-hacker-digital-footprinting/" TargetMode="External"/><Relationship Id="rId4" Type="http://schemas.openxmlformats.org/officeDocument/2006/relationships/hyperlink" Target="https://en.wikipedia.org/wiki/Digital_footprint" TargetMode="External"/><Relationship Id="rId9" Type="http://schemas.openxmlformats.org/officeDocument/2006/relationships/hyperlink" Target="https://techterms.com/definition/digital_footprin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mdos.cl/noticias/bueno-los-ninos-tengan-celular-descubre-arrojo-esta-encuesta/"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www.webroot.com/us/en/resources/tips-articles/computer-security-threat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staysafeonline.org/blog/guide-essential-tools-keep-children-safe-online/" TargetMode="External"/><Relationship Id="rId13" Type="http://schemas.openxmlformats.org/officeDocument/2006/relationships/hyperlink" Target="https://kidshealth.org/en/parents/net-safety.html" TargetMode="External"/><Relationship Id="rId18" Type="http://schemas.openxmlformats.org/officeDocument/2006/relationships/hyperlink" Target="https://www.youtube.com/kids/parent-resources/" TargetMode="External"/><Relationship Id="rId3" Type="http://schemas.openxmlformats.org/officeDocument/2006/relationships/hyperlink" Target="https://www.jigsawacademy.com/the-top-5-cyber-security-tools-used-by-organizations/" TargetMode="External"/><Relationship Id="rId7" Type="http://schemas.openxmlformats.org/officeDocument/2006/relationships/hyperlink" Target="https://theexodusroad.com/10-tools-to-keep-your-kids-safe-online/" TargetMode="External"/><Relationship Id="rId12" Type="http://schemas.openxmlformats.org/officeDocument/2006/relationships/hyperlink" Target="https://www.kaspersky.com/resource-center/preemptive-safety/kids-online-safety" TargetMode="External"/><Relationship Id="rId17" Type="http://schemas.openxmlformats.org/officeDocument/2006/relationships/hyperlink" Target="https://www.pcmag.com/picks/the-best-parental-control-software" TargetMode="External"/><Relationship Id="rId2" Type="http://schemas.openxmlformats.org/officeDocument/2006/relationships/image" Target="../media/image26.png"/><Relationship Id="rId16" Type="http://schemas.openxmlformats.org/officeDocument/2006/relationships/hyperlink" Target="https://www.techradar.com/best/parental-control" TargetMode="External"/><Relationship Id="rId1" Type="http://schemas.openxmlformats.org/officeDocument/2006/relationships/slideLayout" Target="../slideLayouts/slideLayout4.xml"/><Relationship Id="rId6" Type="http://schemas.openxmlformats.org/officeDocument/2006/relationships/hyperlink" Target="https://www.javatpoint.com/cyber-security-tools" TargetMode="External"/><Relationship Id="rId11" Type="http://schemas.openxmlformats.org/officeDocument/2006/relationships/hyperlink" Target="https://www.yourlocalsecurity.com/blog/7-awesome-tech-tools-to-keep-kids-safe-online/" TargetMode="External"/><Relationship Id="rId5" Type="http://schemas.openxmlformats.org/officeDocument/2006/relationships/hyperlink" Target="https://blog.gigamon.com/2019/06/13/what-is-network-security-14-tools-and-techniques-to-know/" TargetMode="External"/><Relationship Id="rId15" Type="http://schemas.openxmlformats.org/officeDocument/2006/relationships/hyperlink" Target="https://br.norton.com/norton-family" TargetMode="External"/><Relationship Id="rId10" Type="http://schemas.openxmlformats.org/officeDocument/2006/relationships/hyperlink" Target="https://www.makeuseof.com/tag/7-family-safety-tools-using-kids-online/" TargetMode="External"/><Relationship Id="rId4" Type="http://schemas.openxmlformats.org/officeDocument/2006/relationships/hyperlink" Target="https://www.techtudo.com.br/tudo-sobre/pc-tools-internet-security.html" TargetMode="External"/><Relationship Id="rId9" Type="http://schemas.openxmlformats.org/officeDocument/2006/relationships/hyperlink" Target="https://internetsafety101.org/Internetsafetytools" TargetMode="External"/><Relationship Id="rId14" Type="http://schemas.openxmlformats.org/officeDocument/2006/relationships/hyperlink" Target="https://sectigostore.com/blog/internet-safety-for-kids-resources-tools-for-parent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journalistsresource.org/media/13-security-tips-journalists-hate-online/" TargetMode="External"/><Relationship Id="rId2" Type="http://schemas.openxmlformats.org/officeDocument/2006/relationships/image" Target="../media/image27.jpg"/><Relationship Id="rId1" Type="http://schemas.openxmlformats.org/officeDocument/2006/relationships/slideLayout" Target="../slideLayouts/slideLayout3.xml"/><Relationship Id="rId4" Type="http://schemas.openxmlformats.org/officeDocument/2006/relationships/hyperlink" Target="https://creativecommons.org/licenses/by-nd/3.0/"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getcybersafe.gc.ca/en/blogs/cyber-security-kids-how-parents-can-talk-their-children" TargetMode="External"/><Relationship Id="rId13" Type="http://schemas.openxmlformats.org/officeDocument/2006/relationships/hyperlink" Target="https://www.outlookindia.com/website/story/outlook-spotlight-cybersecurity-for-kids-its-never-too-early-to-begin/386647" TargetMode="External"/><Relationship Id="rId3" Type="http://schemas.openxmlformats.org/officeDocument/2006/relationships/hyperlink" Target="https://depositphotos.com/120213906/stock-illustration-vector-creative-illustration-of-technology.html" TargetMode="External"/><Relationship Id="rId7" Type="http://schemas.openxmlformats.org/officeDocument/2006/relationships/hyperlink" Target="https://www.cisecurity.org/blog/6-educational-cybersecurity-resources-for-kids/" TargetMode="External"/><Relationship Id="rId12" Type="http://schemas.openxmlformats.org/officeDocument/2006/relationships/hyperlink" Target="https://www.safewise.com/resources/internet-safety-kids/" TargetMode="External"/><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hyperlink" Target="https://www.youtube.com/watch?v=8tR9P4QX82I" TargetMode="External"/><Relationship Id="rId11" Type="http://schemas.openxmlformats.org/officeDocument/2006/relationships/hyperlink" Target="https://au.norton.com/internetsecurity-kids-safety-middle-school-kit-a-broader-world-of-cybersecurity-protection.html" TargetMode="External"/><Relationship Id="rId5" Type="http://schemas.openxmlformats.org/officeDocument/2006/relationships/hyperlink" Target="https://www.csa.gov.sg/Programmes/sg-cyber-safe-students/videos/cyber-safety-kids-rsa-security" TargetMode="External"/><Relationship Id="rId10" Type="http://schemas.openxmlformats.org/officeDocument/2006/relationships/hyperlink" Target="https://www.cisa.gov/sites/default/files/publications/Kids%20Cybersecurity%20Presentation.pdf" TargetMode="External"/><Relationship Id="rId4" Type="http://schemas.openxmlformats.org/officeDocument/2006/relationships/hyperlink" Target="https://www.youtube.com/watch?v=JSx7MBIOnW4" TargetMode="External"/><Relationship Id="rId9" Type="http://schemas.openxmlformats.org/officeDocument/2006/relationships/hyperlink" Target="https://usa.kaspersky.com/resource-center/preemptive-safety/cybersecurity-for-kids" TargetMode="External"/><Relationship Id="rId14" Type="http://schemas.openxmlformats.org/officeDocument/2006/relationships/hyperlink" Target="https://www.triptecnologia.com.br/single-post/2019/10/11/10-dicas-de-seguran%C3%A7a-na-internet-para-crian%C3%A7a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blog.avast.com/pt-br/as-7-regras-de-seguranca-e-privacidade-para-criancas-na-internet" TargetMode="External"/><Relationship Id="rId3" Type="http://schemas.openxmlformats.org/officeDocument/2006/relationships/hyperlink" Target="https://www.youtube.com/watch?v=IRYbq9EMyNM" TargetMode="External"/><Relationship Id="rId7" Type="http://schemas.openxmlformats.org/officeDocument/2006/relationships/hyperlink" Target="https://revistacrescer.globo.com/Criancas/Comportamento/noticia/2020/05/8-dicas-para-garantir-seguranca-online.html" TargetMode="Externa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zillion.com.br/seguranca-infantil-na-internet/" TargetMode="External"/><Relationship Id="rId5" Type="http://schemas.openxmlformats.org/officeDocument/2006/relationships/hyperlink" Target="https://www.youtube.com/watch?v=t43OKYEqw8U" TargetMode="External"/><Relationship Id="rId4" Type="http://schemas.openxmlformats.org/officeDocument/2006/relationships/hyperlink" Target="https://www.youtube.com/watch?v=TfAO8P5oVe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15JssBJf1xo" TargetMode="External"/><Relationship Id="rId2" Type="http://schemas.openxmlformats.org/officeDocument/2006/relationships/image" Target="../media/image30.jpg"/><Relationship Id="rId1" Type="http://schemas.openxmlformats.org/officeDocument/2006/relationships/slideLayout" Target="../slideLayouts/slideLayout7.xml"/><Relationship Id="rId6" Type="http://schemas.openxmlformats.org/officeDocument/2006/relationships/hyperlink" Target="https://github.com/fedebasualdo" TargetMode="External"/><Relationship Id="rId5" Type="http://schemas.openxmlformats.org/officeDocument/2006/relationships/hyperlink" Target="https://www.youtube.com/fedebasualdo94" TargetMode="External"/><Relationship Id="rId4" Type="http://schemas.openxmlformats.org/officeDocument/2006/relationships/hyperlink" Target="https://www.linkedin.com/in/federicobasuald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reparaciondecomputadora.mx/subscripcion"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m6Z7EWFTYTU&amp;t" TargetMode="External"/><Relationship Id="rId3" Type="http://schemas.openxmlformats.org/officeDocument/2006/relationships/hyperlink" Target="https://www.youtube.com/watch?v=6jMhMVEjEQg&amp;" TargetMode="External"/><Relationship Id="rId7" Type="http://schemas.openxmlformats.org/officeDocument/2006/relationships/hyperlink" Target="https://www.youtube.com/watch?v=xk4VmYrquAs" TargetMode="Externa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hyperlink" Target="https://www.youtube.com/watch?v=dbg4hNHsc_8" TargetMode="External"/><Relationship Id="rId5" Type="http://schemas.openxmlformats.org/officeDocument/2006/relationships/hyperlink" Target="https://www.youtube.com/watch?v=euc-WcN5IkY&amp;t" TargetMode="External"/><Relationship Id="rId4" Type="http://schemas.openxmlformats.org/officeDocument/2006/relationships/hyperlink" Target="https://www.youtube.com/watch?v=DFWjf5_O-fk"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es/fotos-premium/adolescente-infeliz-que-usa-computadora-portatil-casa-chica-pensativa-mirando-pantalla_1619020.htm"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F48F4F6-1879-4683-8FEB-438A90E28A79}"/>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865" b="78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53F83F-CF90-4069-B201-239E3EF243B9}"/>
              </a:ext>
            </a:extLst>
          </p:cNvPr>
          <p:cNvSpPr>
            <a:spLocks noGrp="1"/>
          </p:cNvSpPr>
          <p:nvPr>
            <p:ph type="ctrTitle"/>
          </p:nvPr>
        </p:nvSpPr>
        <p:spPr>
          <a:xfrm>
            <a:off x="2366010" y="2242539"/>
            <a:ext cx="7459980" cy="1425924"/>
          </a:xfrm>
        </p:spPr>
        <p:txBody>
          <a:bodyPr>
            <a:normAutofit/>
          </a:bodyPr>
          <a:lstStyle/>
          <a:p>
            <a:r>
              <a:rPr lang="pt-BR" sz="5400" dirty="0"/>
              <a:t>Ciberseguridad para niños</a:t>
            </a:r>
          </a:p>
        </p:txBody>
      </p:sp>
      <p:sp>
        <p:nvSpPr>
          <p:cNvPr id="3" name="Subtítulo 2">
            <a:extLst>
              <a:ext uri="{FF2B5EF4-FFF2-40B4-BE49-F238E27FC236}">
                <a16:creationId xmlns:a16="http://schemas.microsoft.com/office/drawing/2014/main" id="{52B267CD-8FC4-49D7-A21B-7B4B22C16E15}"/>
              </a:ext>
            </a:extLst>
          </p:cNvPr>
          <p:cNvSpPr>
            <a:spLocks noGrp="1"/>
          </p:cNvSpPr>
          <p:nvPr>
            <p:ph type="subTitle" idx="1"/>
          </p:nvPr>
        </p:nvSpPr>
        <p:spPr>
          <a:xfrm>
            <a:off x="2366010" y="3884037"/>
            <a:ext cx="7459980" cy="695984"/>
          </a:xfrm>
        </p:spPr>
        <p:txBody>
          <a:bodyPr>
            <a:normAutofit fontScale="85000" lnSpcReduction="20000"/>
          </a:bodyPr>
          <a:lstStyle/>
          <a:p>
            <a:r>
              <a:rPr lang="pt-BR" dirty="0"/>
              <a:t>Federico Basualdo</a:t>
            </a:r>
          </a:p>
          <a:p>
            <a:r>
              <a:rPr lang="pt-BR" dirty="0">
                <a:hlinkClick r:id="rId4" tooltip="https://www.linkedin.com/in/federicobasualdo/"/>
              </a:rPr>
              <a:t>https://www.linkedin.com/in/federicobasualdo/</a:t>
            </a:r>
            <a:endParaRPr lang="pt-BR" dirty="0"/>
          </a:p>
        </p:txBody>
      </p:sp>
      <p:cxnSp>
        <p:nvCxnSpPr>
          <p:cNvPr id="77" name="Straight Connector 76">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6766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97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a:extLst>
              <a:ext uri="{FF2B5EF4-FFF2-40B4-BE49-F238E27FC236}">
                <a16:creationId xmlns:a16="http://schemas.microsoft.com/office/drawing/2014/main" id="{820AB90A-64C1-C108-12C0-EA60C47F6ECE}"/>
              </a:ext>
            </a:extLst>
          </p:cNvPr>
          <p:cNvPicPr>
            <a:picLocks noChangeAspect="1"/>
          </p:cNvPicPr>
          <p:nvPr/>
        </p:nvPicPr>
        <p:blipFill rotWithShape="1">
          <a:blip r:embed="rId2">
            <a:extLst>
              <a:ext uri="{28A0092B-C50C-407E-A947-70E740481C1C}">
                <a14:useLocalDpi xmlns:a14="http://schemas.microsoft.com/office/drawing/2010/main" val="0"/>
              </a:ext>
            </a:extLst>
          </a:blip>
          <a:srcRect b="108"/>
          <a:stretch/>
        </p:blipFill>
        <p:spPr>
          <a:xfrm>
            <a:off x="-3047" y="10"/>
            <a:ext cx="9669642" cy="6857990"/>
          </a:xfrm>
          <a:prstGeom prst="rect">
            <a:avLst/>
          </a:prstGeom>
          <a:solidFill>
            <a:schemeClr val="bg2"/>
          </a:solidFill>
        </p:spPr>
      </p:pic>
      <p:sp>
        <p:nvSpPr>
          <p:cNvPr id="39" name="Rectangle 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7990936" y="265366"/>
            <a:ext cx="4086763" cy="1244257"/>
          </a:xfrm>
        </p:spPr>
        <p:txBody>
          <a:bodyPr vert="horz" lIns="91440" tIns="45720" rIns="91440" bIns="45720" rtlCol="0" anchor="ctr">
            <a:normAutofit/>
          </a:bodyPr>
          <a:lstStyle/>
          <a:p>
            <a:r>
              <a:rPr lang="en-US" sz="4000" dirty="0"/>
              <a:t>Cyberbullying Links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8065009" y="1371320"/>
            <a:ext cx="4012690" cy="1917772"/>
          </a:xfrm>
        </p:spPr>
        <p:txBody>
          <a:bodyPr vert="horz" lIns="91440" tIns="45720" rIns="91440" bIns="45720" rtlCol="0">
            <a:normAutofit fontScale="92500" lnSpcReduction="10000"/>
          </a:bodyPr>
          <a:lstStyle/>
          <a:p>
            <a:pPr algn="l"/>
            <a:r>
              <a:rPr lang="en-US" sz="1300" dirty="0">
                <a:hlinkClick r:id="rId3"/>
              </a:rPr>
              <a:t>https://www.youtube.com/watch?v=GsE6spm-gyI</a:t>
            </a:r>
            <a:endParaRPr lang="pt-BR" sz="1300" dirty="0"/>
          </a:p>
          <a:p>
            <a:pPr algn="l"/>
            <a:r>
              <a:rPr lang="en-US" sz="1300" dirty="0">
                <a:hlinkClick r:id="rId4"/>
              </a:rPr>
              <a:t>https://www.youtube.com/watch?v=xAk8FqRFXY0</a:t>
            </a:r>
            <a:endParaRPr lang="pt-BR" sz="1300" dirty="0"/>
          </a:p>
          <a:p>
            <a:pPr algn="l"/>
            <a:r>
              <a:rPr lang="en-US" sz="1300" dirty="0">
                <a:hlinkClick r:id="rId5"/>
              </a:rPr>
              <a:t>https://www.youtube.com/watch?v=Ne9rPuoNi9w</a:t>
            </a:r>
            <a:endParaRPr lang="pt-BR" sz="1300" dirty="0"/>
          </a:p>
          <a:p>
            <a:pPr algn="l"/>
            <a:r>
              <a:rPr lang="en-US" sz="1300" dirty="0">
                <a:hlinkClick r:id="rId6"/>
              </a:rPr>
              <a:t>https://www.youtube.com/watch?v=vmQ8nM7b6XQ</a:t>
            </a:r>
            <a:endParaRPr lang="pt-BR" sz="1300" dirty="0"/>
          </a:p>
          <a:p>
            <a:pPr algn="l"/>
            <a:r>
              <a:rPr lang="en-US" sz="1300" dirty="0">
                <a:hlinkClick r:id="rId7"/>
              </a:rPr>
              <a:t>https://www.youtube.com/watch?v=i1oF5pXq2bc</a:t>
            </a:r>
            <a:endParaRPr lang="pt-BR" sz="1300" dirty="0"/>
          </a:p>
          <a:p>
            <a:pPr algn="l"/>
            <a:r>
              <a:rPr lang="en-US" sz="1300" dirty="0">
                <a:hlinkClick r:id="rId8"/>
              </a:rPr>
              <a:t>https://www.youtube.com/watch?v=_t8Lf_hcuJk</a:t>
            </a:r>
            <a:endParaRPr lang="pt-BR" sz="1300" dirty="0"/>
          </a:p>
          <a:p>
            <a:pPr algn="l"/>
            <a:r>
              <a:rPr lang="en-US" sz="1300" dirty="0">
                <a:hlinkClick r:id="rId9"/>
              </a:rPr>
              <a:t>https://www.youtube.com/watch?v=CZ0YzebcBxw</a:t>
            </a:r>
            <a:endParaRPr lang="pt-BR" sz="1300" dirty="0"/>
          </a:p>
          <a:p>
            <a:endParaRPr lang="en-US" sz="1700" dirty="0"/>
          </a:p>
        </p:txBody>
      </p:sp>
      <p:sp>
        <p:nvSpPr>
          <p:cNvPr id="7" name="CuadroTexto 6">
            <a:extLst>
              <a:ext uri="{FF2B5EF4-FFF2-40B4-BE49-F238E27FC236}">
                <a16:creationId xmlns:a16="http://schemas.microsoft.com/office/drawing/2014/main" id="{33EA2731-596F-EE89-49CC-6F50A8E6C3DF}"/>
              </a:ext>
            </a:extLst>
          </p:cNvPr>
          <p:cNvSpPr txBox="1"/>
          <p:nvPr/>
        </p:nvSpPr>
        <p:spPr>
          <a:xfrm>
            <a:off x="7990936" y="3568909"/>
            <a:ext cx="4201064" cy="2430409"/>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https://www.youtube.com/watch?v=mWQoikd72A4</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1"/>
              </a:rPr>
              <a:t>https://www.youtube.com/watch?v=f6K9Ie_Chjs</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2"/>
              </a:rPr>
              <a:t>https://www.youtube.com/watch?v=pHtnr7wkN7E</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3"/>
              </a:rPr>
              <a:t>https://www.youtube.com/watch?v=Y9D2PFD7nTI</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4"/>
              </a:rPr>
              <a:t>https://www.youtube.com/watch?v=E0WbSOpIlqY</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5"/>
              </a:rPr>
              <a:t>https://www.youtube.com/watch?v=eQo-TknxI_I</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6"/>
              </a:rPr>
              <a:t>https://www.youtube.com/watch?v=asTti6y39xI</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17"/>
              </a:rPr>
              <a:t>https://www.youtube.com/watch?v=LC1BYXkHG3A</a:t>
            </a:r>
            <a:endParaRPr kumimoji="0" lang="pt-BR"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79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i="0" dirty="0">
                <a:solidFill>
                  <a:srgbClr val="FF0000"/>
                </a:solidFill>
                <a:effectLst/>
              </a:rPr>
              <a:t>Informacion Personal</a:t>
            </a:r>
            <a:endParaRPr lang="en-US" sz="3600" dirty="0">
              <a:solidFill>
                <a:srgbClr val="FF0000"/>
              </a:solidFill>
            </a:endParaRPr>
          </a:p>
        </p:txBody>
      </p:sp>
      <p:pic>
        <p:nvPicPr>
          <p:cNvPr id="17" name="Picture 5" descr="Data concept">
            <a:extLst>
              <a:ext uri="{FF2B5EF4-FFF2-40B4-BE49-F238E27FC236}">
                <a16:creationId xmlns:a16="http://schemas.microsoft.com/office/drawing/2014/main" id="{9AC7F609-C33C-02ED-C6B8-C5AC316FD20B}"/>
              </a:ext>
            </a:extLst>
          </p:cNvPr>
          <p:cNvPicPr>
            <a:picLocks noChangeAspect="1"/>
          </p:cNvPicPr>
          <p:nvPr/>
        </p:nvPicPr>
        <p:blipFill rotWithShape="1">
          <a:blip r:embed="rId2"/>
          <a:srcRect r="16168"/>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1699742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3" name="Rectangle 81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Joven con la mano en la cara&#10;&#10;Descripción generada automáticamente con confianza baja">
            <a:extLst>
              <a:ext uri="{FF2B5EF4-FFF2-40B4-BE49-F238E27FC236}">
                <a16:creationId xmlns:a16="http://schemas.microsoft.com/office/drawing/2014/main" id="{2169B8B5-4C3E-464B-9899-5113C80757E6}"/>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75" r="8080" b="-1"/>
          <a:stretch/>
        </p:blipFill>
        <p:spPr bwMode="auto">
          <a:xfrm>
            <a:off x="0"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4" name="Rectangle 82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Espaço Reservado para Conteúdo 4">
            <a:extLst>
              <a:ext uri="{FF2B5EF4-FFF2-40B4-BE49-F238E27FC236}">
                <a16:creationId xmlns:a16="http://schemas.microsoft.com/office/drawing/2014/main" id="{64669C9A-1054-4BAD-A7E1-13AD75CAA7C9}"/>
              </a:ext>
            </a:extLst>
          </p:cNvPr>
          <p:cNvSpPr>
            <a:spLocks noGrp="1"/>
          </p:cNvSpPr>
          <p:nvPr>
            <p:ph idx="1"/>
          </p:nvPr>
        </p:nvSpPr>
        <p:spPr>
          <a:xfrm>
            <a:off x="7769840" y="976876"/>
            <a:ext cx="3822189" cy="3742762"/>
          </a:xfrm>
        </p:spPr>
        <p:txBody>
          <a:bodyPr>
            <a:normAutofit/>
          </a:bodyPr>
          <a:lstStyle/>
          <a:p>
            <a:pPr fontAlgn="base"/>
            <a:r>
              <a:rPr lang="es-ES" sz="1400" b="0" i="0" dirty="0">
                <a:effectLst/>
                <a:latin typeface="MuseoSans"/>
              </a:rPr>
              <a:t>Los niños aún no entienden los límites sociales. Pueden publicar </a:t>
            </a:r>
            <a:r>
              <a:rPr lang="es-ES" sz="1400" b="1" i="1" dirty="0">
                <a:effectLst/>
                <a:latin typeface="MuseoSans"/>
              </a:rPr>
              <a:t>información personal identificable (IPI)</a:t>
            </a:r>
            <a:r>
              <a:rPr lang="es-ES" sz="1400" b="0" i="0" dirty="0">
                <a:effectLst/>
                <a:latin typeface="MuseoSans"/>
              </a:rPr>
              <a:t> en línea, por ejemplo, en sus perfiles de redes sociales, que no debería ser pública. Puede tratarse de cualquier cosa, desde imágenes de momentos personales incómodos hasta la dirección de su casa o sus planes de vacaciones familiares.</a:t>
            </a:r>
          </a:p>
          <a:p>
            <a:pPr fontAlgn="base"/>
            <a:r>
              <a:rPr lang="es-ES" sz="1400" b="0" i="0" dirty="0">
                <a:effectLst/>
                <a:latin typeface="MuseoSans"/>
              </a:rPr>
              <a:t>Gran parte de lo que publican sus hijos, aunque no todo, es público. Esto significa que usted también puede verlo, y no está de más recordarles que si mamá y papá pueden verlo, también lo puede ver todo el mundo. Evite espiar, pero hable francamente con sus hijos sobre los límites públicos y lo que significan para ellos y para toda la familia.</a:t>
            </a:r>
            <a:endParaRPr lang="pt-BR" sz="1400" dirty="0"/>
          </a:p>
        </p:txBody>
      </p:sp>
    </p:spTree>
    <p:extLst>
      <p:ext uri="{BB962C8B-B14F-4D97-AF65-F5344CB8AC3E}">
        <p14:creationId xmlns:p14="http://schemas.microsoft.com/office/powerpoint/2010/main" val="1851935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a:extLst>
              <a:ext uri="{FF2B5EF4-FFF2-40B4-BE49-F238E27FC236}">
                <a16:creationId xmlns:a16="http://schemas.microsoft.com/office/drawing/2014/main" id="{820AB90A-64C1-C108-12C0-EA60C47F6ECE}"/>
              </a:ext>
            </a:extLst>
          </p:cNvPr>
          <p:cNvPicPr>
            <a:picLocks noChangeAspect="1"/>
          </p:cNvPicPr>
          <p:nvPr/>
        </p:nvPicPr>
        <p:blipFill rotWithShape="1">
          <a:blip r:embed="rId2">
            <a:extLst>
              <a:ext uri="{28A0092B-C50C-407E-A947-70E740481C1C}">
                <a14:useLocalDpi xmlns:a14="http://schemas.microsoft.com/office/drawing/2010/main" val="0"/>
              </a:ext>
            </a:extLst>
          </a:blip>
          <a:srcRect b="108"/>
          <a:stretch/>
        </p:blipFill>
        <p:spPr>
          <a:xfrm>
            <a:off x="0" y="0"/>
            <a:ext cx="9669642" cy="6857990"/>
          </a:xfrm>
          <a:prstGeom prst="rect">
            <a:avLst/>
          </a:prstGeom>
          <a:solidFill>
            <a:schemeClr val="bg2"/>
          </a:solidFill>
        </p:spPr>
      </p:pic>
      <p:sp>
        <p:nvSpPr>
          <p:cNvPr id="39" name="Rectangle 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8112635" y="265366"/>
            <a:ext cx="3822189" cy="1445887"/>
          </a:xfrm>
        </p:spPr>
        <p:txBody>
          <a:bodyPr vert="horz" lIns="91440" tIns="45720" rIns="91440" bIns="45720" rtlCol="0" anchor="ctr">
            <a:normAutofit/>
          </a:bodyPr>
          <a:lstStyle/>
          <a:p>
            <a:r>
              <a:rPr lang="en-US" sz="4000" dirty="0"/>
              <a:t>Informacion </a:t>
            </a:r>
            <a:r>
              <a:rPr lang="en-US" sz="4000" dirty="0" err="1"/>
              <a:t>Privada</a:t>
            </a:r>
            <a:r>
              <a:rPr lang="en-US" sz="4000" dirty="0"/>
              <a:t> links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8017384" y="1992422"/>
            <a:ext cx="4012690" cy="1917772"/>
          </a:xfrm>
        </p:spPr>
        <p:txBody>
          <a:bodyPr vert="horz" lIns="91440" tIns="45720" rIns="91440" bIns="45720" rtlCol="0">
            <a:normAutofit fontScale="25000" lnSpcReduction="20000"/>
          </a:bodyPr>
          <a:lstStyle/>
          <a:p>
            <a:r>
              <a:rPr lang="en-US" sz="5200" b="0" i="0" dirty="0">
                <a:effectLst/>
                <a:hlinkClick r:id="rId3"/>
              </a:rPr>
              <a:t>https://www.youtube.com/watch?v=opRMrEfAIiI</a:t>
            </a:r>
            <a:endParaRPr lang="en-US" sz="5200" b="0" i="0" dirty="0">
              <a:effectLst/>
            </a:endParaRPr>
          </a:p>
          <a:p>
            <a:pPr marL="0" indent="0">
              <a:buNone/>
            </a:pPr>
            <a:endParaRPr lang="en-US" sz="5200" b="0" i="0" dirty="0">
              <a:effectLst/>
            </a:endParaRPr>
          </a:p>
          <a:p>
            <a:r>
              <a:rPr lang="en-US" sz="5200" b="0" i="0" dirty="0">
                <a:effectLst/>
                <a:hlinkClick r:id="rId4"/>
              </a:rPr>
              <a:t>https://www.youtube.com/watch?v=TyVM-H9P1RI</a:t>
            </a:r>
            <a:endParaRPr lang="en-US" sz="5200" b="0" i="0" dirty="0">
              <a:effectLst/>
            </a:endParaRPr>
          </a:p>
          <a:p>
            <a:pPr marL="0" indent="0">
              <a:buNone/>
            </a:pPr>
            <a:endParaRPr lang="en-US" sz="5200" dirty="0"/>
          </a:p>
          <a:p>
            <a:r>
              <a:rPr lang="en-US" sz="5200" b="0" i="0" dirty="0">
                <a:effectLst/>
                <a:hlinkClick r:id="rId5"/>
              </a:rPr>
              <a:t>https://www.youtube.com/watch?v=9XebSJxJYuo</a:t>
            </a:r>
            <a:endParaRPr lang="en-US" sz="5200" b="0" i="0" dirty="0">
              <a:effectLst/>
            </a:endParaRPr>
          </a:p>
          <a:p>
            <a:pPr marL="0" indent="0">
              <a:buNone/>
            </a:pPr>
            <a:endParaRPr lang="en-US" sz="5200" b="0" i="0" dirty="0">
              <a:effectLst/>
            </a:endParaRPr>
          </a:p>
          <a:p>
            <a:r>
              <a:rPr lang="en-US" sz="5200" b="0" i="0" dirty="0">
                <a:effectLst/>
                <a:hlinkClick r:id="rId6"/>
              </a:rPr>
              <a:t>https://www.youtube.com/watch?v=1DmoMR-oX6o</a:t>
            </a:r>
            <a:endParaRPr lang="en-US" sz="5200" b="0" i="0" dirty="0">
              <a:effectLst/>
            </a:endParaRPr>
          </a:p>
          <a:p>
            <a:pPr marL="0" indent="0">
              <a:buNone/>
            </a:pPr>
            <a:endParaRPr lang="en-US" sz="5200" dirty="0"/>
          </a:p>
          <a:p>
            <a:r>
              <a:rPr lang="en-US" sz="5200" b="0" i="0" dirty="0">
                <a:effectLst/>
                <a:hlinkClick r:id="rId7"/>
              </a:rPr>
              <a:t>https://www.youtube.com/watch?v=yYFOCKq8WA4</a:t>
            </a:r>
            <a:endParaRPr lang="en-US" sz="5200" b="0" i="0" dirty="0">
              <a:effectLst/>
            </a:endParaRPr>
          </a:p>
          <a:p>
            <a:pPr marL="0" indent="0">
              <a:buNone/>
            </a:pPr>
            <a:endParaRPr lang="en-US" sz="5200" b="0" i="0" dirty="0">
              <a:effectLst/>
            </a:endParaRPr>
          </a:p>
          <a:p>
            <a:r>
              <a:rPr lang="en-US" sz="5200" b="0" i="0" dirty="0">
                <a:effectLst/>
                <a:hlinkClick r:id="rId8"/>
              </a:rPr>
              <a:t>https://www.youtube.com/watch?v=PIlMsykXqLk</a:t>
            </a:r>
            <a:r>
              <a:rPr lang="en-US" sz="5200" dirty="0"/>
              <a:t> </a:t>
            </a:r>
            <a:endParaRPr lang="en-US" sz="5200" b="0" i="0" dirty="0">
              <a:effectLst/>
            </a:endParaRPr>
          </a:p>
          <a:p>
            <a:endParaRPr lang="en-US" sz="1700" dirty="0"/>
          </a:p>
        </p:txBody>
      </p:sp>
    </p:spTree>
    <p:extLst>
      <p:ext uri="{BB962C8B-B14F-4D97-AF65-F5344CB8AC3E}">
        <p14:creationId xmlns:p14="http://schemas.microsoft.com/office/powerpoint/2010/main" val="1317199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From Cyberbullying Victims Quotes. QuotesGram">
            <a:extLst>
              <a:ext uri="{FF2B5EF4-FFF2-40B4-BE49-F238E27FC236}">
                <a16:creationId xmlns:a16="http://schemas.microsoft.com/office/drawing/2014/main" id="{623948A1-A9F3-4B84-B95C-8A168D5944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14085" y="643467"/>
            <a:ext cx="696382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93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i="0" dirty="0">
                <a:solidFill>
                  <a:srgbClr val="FF0000"/>
                </a:solidFill>
                <a:effectLst/>
              </a:rPr>
              <a:t>Sexting</a:t>
            </a:r>
            <a:endParaRPr lang="en-US" sz="3600" dirty="0">
              <a:solidFill>
                <a:srgbClr val="FF0000"/>
              </a:solidFill>
            </a:endParaRPr>
          </a:p>
        </p:txBody>
      </p:sp>
      <p:pic>
        <p:nvPicPr>
          <p:cNvPr id="3" name="Imagen 2">
            <a:extLst>
              <a:ext uri="{FF2B5EF4-FFF2-40B4-BE49-F238E27FC236}">
                <a16:creationId xmlns:a16="http://schemas.microsoft.com/office/drawing/2014/main" id="{9D2690B4-6059-338E-2578-C07019687EB2}"/>
              </a:ext>
            </a:extLst>
          </p:cNvPr>
          <p:cNvPicPr preferRelativeResize="0">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134" r="-1" b="24029"/>
          <a:stretch/>
        </p:blipFill>
        <p:spPr>
          <a:xfrm>
            <a:off x="20" y="1"/>
            <a:ext cx="7665574" cy="6858000"/>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5" name="CuadroTexto 4">
            <a:extLst>
              <a:ext uri="{FF2B5EF4-FFF2-40B4-BE49-F238E27FC236}">
                <a16:creationId xmlns:a16="http://schemas.microsoft.com/office/drawing/2014/main" id="{3A03C52B-7BE8-5AF9-AC5D-07C15C398824}"/>
              </a:ext>
            </a:extLst>
          </p:cNvPr>
          <p:cNvSpPr txBox="1"/>
          <p:nvPr/>
        </p:nvSpPr>
        <p:spPr>
          <a:xfrm>
            <a:off x="9977932" y="6657945"/>
            <a:ext cx="2214068" cy="200055"/>
          </a:xfrm>
          <a:prstGeom prst="rect">
            <a:avLst/>
          </a:prstGeom>
          <a:solidFill>
            <a:srgbClr val="000000"/>
          </a:solidFill>
        </p:spPr>
        <p:txBody>
          <a:bodyPr wrap="none" rtlCol="0">
            <a:spAutoFit/>
          </a:bodyPr>
          <a:lstStyle/>
          <a:p>
            <a:pPr algn="r">
              <a:spcAft>
                <a:spcPts val="600"/>
              </a:spcAft>
            </a:pPr>
            <a:r>
              <a:rPr lang="es-AR" sz="700">
                <a:solidFill>
                  <a:srgbClr val="FFFFFF"/>
                </a:solidFill>
                <a:hlinkClick r:id="rId3" tooltip="https://www.flickr.com/photos/pro-juventute/10817378443">
                  <a:extLst>
                    <a:ext uri="{A12FA001-AC4F-418D-AE19-62706E023703}">
                      <ahyp:hlinkClr xmlns:ahyp="http://schemas.microsoft.com/office/drawing/2018/hyperlinkcolor" val="tx"/>
                    </a:ext>
                  </a:extLst>
                </a:hlinkClick>
              </a:rPr>
              <a:t>Esta foto</a:t>
            </a:r>
            <a:r>
              <a:rPr lang="es-AR" sz="700">
                <a:solidFill>
                  <a:srgbClr val="FFFFFF"/>
                </a:solidFill>
              </a:rPr>
              <a:t> de Autor desconocido está bajo licencia </a:t>
            </a:r>
            <a:r>
              <a:rPr lang="es-AR"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s-AR" sz="700">
              <a:solidFill>
                <a:srgbClr val="FFFFFF"/>
              </a:solidFill>
            </a:endParaRPr>
          </a:p>
        </p:txBody>
      </p:sp>
    </p:spTree>
    <p:extLst>
      <p:ext uri="{BB962C8B-B14F-4D97-AF65-F5344CB8AC3E}">
        <p14:creationId xmlns:p14="http://schemas.microsoft.com/office/powerpoint/2010/main" val="7807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220" name="Picture 4">
            <a:extLst>
              <a:ext uri="{FF2B5EF4-FFF2-40B4-BE49-F238E27FC236}">
                <a16:creationId xmlns:a16="http://schemas.microsoft.com/office/drawing/2014/main" id="{883992BD-7D95-46A1-8B99-DE0C73F68307}"/>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850" r="5114"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7" name="Freeform: Shape 92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9229" name="Freeform: Shape 92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9231" name="Freeform: Shape 92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8046719" y="1857375"/>
            <a:ext cx="3633747" cy="3565416"/>
          </a:xfrm>
        </p:spPr>
        <p:txBody>
          <a:bodyPr>
            <a:normAutofit lnSpcReduction="10000"/>
          </a:bodyPr>
          <a:lstStyle/>
          <a:p>
            <a:pPr marL="0" indent="0">
              <a:buNone/>
            </a:pPr>
            <a:r>
              <a:rPr lang="es-ES" sz="1200" b="1" i="0" dirty="0">
                <a:effectLst/>
              </a:rPr>
              <a:t>¿Qué es el sexting?</a:t>
            </a:r>
            <a:endParaRPr lang="es-ES" sz="1200" dirty="0"/>
          </a:p>
          <a:p>
            <a:r>
              <a:rPr lang="es-ES" sz="1200" dirty="0"/>
              <a:t>El sexting es el envío de mensajes, fotos o vídeos sexualmente explícitos a través del teléfono móvil, el ordenador o cualquier dispositivo digital. El</a:t>
            </a:r>
            <a:r>
              <a:rPr lang="es-ES" sz="1200" i="1" dirty="0"/>
              <a:t> </a:t>
            </a:r>
            <a:r>
              <a:rPr lang="es-ES" sz="1200" i="1" dirty="0">
                <a:solidFill>
                  <a:srgbClr val="FF0000"/>
                </a:solidFill>
                <a:hlinkClick r:id="rId4">
                  <a:extLst>
                    <a:ext uri="{A12FA001-AC4F-418D-AE19-62706E023703}">
                      <ahyp:hlinkClr xmlns:ahyp="http://schemas.microsoft.com/office/drawing/2018/hyperlinkcolor" val="tx"/>
                    </a:ext>
                  </a:extLst>
                </a:hlinkClick>
              </a:rPr>
              <a:t>sexting</a:t>
            </a:r>
            <a:r>
              <a:rPr lang="es-ES" sz="1200" i="1" dirty="0"/>
              <a:t> </a:t>
            </a:r>
            <a:r>
              <a:rPr lang="es-ES" sz="1200" dirty="0"/>
              <a:t>incluye fotos y vídeos que contienen desnudos o muestran actos sexuales simulados. También incluye mensajes de texto en los que se habla de actos sexuales o se proponen.</a:t>
            </a:r>
          </a:p>
          <a:p>
            <a:r>
              <a:rPr lang="es-ES" sz="1200" dirty="0"/>
              <a:t>A medida que los adolescentes y los niños llevan cada vez más teléfonos inteligentes y utilizan tabletas, redes sociales, aplicaciones y mensajería, el riesgo de que envíen o reciban contenido sexual explícito se ha convertido en una preocupación para padres, profesores y fuerzas del orden.</a:t>
            </a:r>
          </a:p>
          <a:p>
            <a:r>
              <a:rPr lang="es-ES" sz="1200" dirty="0"/>
              <a:t>El sexting suele ser una broma, una forma de llamar la atención o de coquetear. Los padres deben hablar del tema con sus hijos para asegurarse de que entienden los riesgos y qué hacer si se les presiona para que participen.</a:t>
            </a:r>
            <a:endParaRPr lang="pt-BR" sz="1200" dirty="0"/>
          </a:p>
        </p:txBody>
      </p:sp>
    </p:spTree>
    <p:extLst>
      <p:ext uri="{BB962C8B-B14F-4D97-AF65-F5344CB8AC3E}">
        <p14:creationId xmlns:p14="http://schemas.microsoft.com/office/powerpoint/2010/main" val="364887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220" name="Picture 4">
            <a:extLst>
              <a:ext uri="{FF2B5EF4-FFF2-40B4-BE49-F238E27FC236}">
                <a16:creationId xmlns:a16="http://schemas.microsoft.com/office/drawing/2014/main" id="{883992BD-7D95-46A1-8B99-DE0C73F68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13" r="4751"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33" name="Freeform: Shape 92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9234" name="Freeform: Shape 92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9231" name="Freeform: Shape 92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8046719" y="1495425"/>
            <a:ext cx="3633747" cy="3927366"/>
          </a:xfrm>
        </p:spPr>
        <p:txBody>
          <a:bodyPr>
            <a:noAutofit/>
          </a:bodyPr>
          <a:lstStyle/>
          <a:p>
            <a:pPr marL="0" indent="0" fontAlgn="base">
              <a:buNone/>
            </a:pPr>
            <a:r>
              <a:rPr lang="es-ES" sz="1200" b="1" i="0" dirty="0">
                <a:effectLst/>
              </a:rPr>
              <a:t> ¿Por qué es un problema el sexting?</a:t>
            </a:r>
          </a:p>
          <a:p>
            <a:pPr fontAlgn="base"/>
            <a:r>
              <a:rPr lang="es-ES" sz="1200" i="0" dirty="0">
                <a:effectLst/>
              </a:rPr>
              <a:t>Una foto compartida entre dos personas puede convertirse rápidamente en un fenómeno viral. Los adolescentes pueden creer que se mantendrá en privado y luego descubrir que se ha compartido ampliamente con sus compañeros, a veces con graves consecuencias. Entre ellas, las detenciones de adolescentes que han compartido fotos suyas o de otros adolescentes menores de edad.</a:t>
            </a:r>
          </a:p>
          <a:p>
            <a:pPr fontAlgn="base"/>
            <a:r>
              <a:rPr lang="es-ES" sz="1200" i="0" dirty="0">
                <a:effectLst/>
              </a:rPr>
              <a:t>Aunque algunos estados tienen leyes que diferencian el sexting de la pornografía infantil, otros no. El sexting puede dar lugar a acusaciones de distribución o posesión de pornografía infantil.</a:t>
            </a:r>
          </a:p>
          <a:p>
            <a:pPr fontAlgn="base"/>
            <a:r>
              <a:rPr lang="es-ES" sz="1200" i="0" dirty="0">
                <a:effectLst/>
              </a:rPr>
              <a:t>La intimidación, el acoso y la humillación son problemas comunes cuando las fotos y los mensajes se comparten más allá del destinatario previsto. Puede haber graves consecuencias emocionales y sociales, como el suicidio de adolescentes cuyas fotos se han compartido.</a:t>
            </a:r>
            <a:endParaRPr lang="en-US" sz="1200" i="0" dirty="0">
              <a:effectLst/>
            </a:endParaRPr>
          </a:p>
        </p:txBody>
      </p:sp>
    </p:spTree>
    <p:extLst>
      <p:ext uri="{BB962C8B-B14F-4D97-AF65-F5344CB8AC3E}">
        <p14:creationId xmlns:p14="http://schemas.microsoft.com/office/powerpoint/2010/main" val="2243083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220" name="Picture 4" descr="Mano sosteniendo un celular en la mano&#10;&#10;Descripción generada automáticamente con confianza media">
            <a:extLst>
              <a:ext uri="{FF2B5EF4-FFF2-40B4-BE49-F238E27FC236}">
                <a16:creationId xmlns:a16="http://schemas.microsoft.com/office/drawing/2014/main" id="{883992BD-7D95-46A1-8B99-DE0C73F68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13" r="4751"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7" name="Freeform: Shape 92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9229" name="Freeform: Shape 92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9231" name="Freeform: Shape 92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8046719" y="1595887"/>
            <a:ext cx="3633747" cy="3826904"/>
          </a:xfrm>
        </p:spPr>
        <p:txBody>
          <a:bodyPr>
            <a:normAutofit/>
          </a:bodyPr>
          <a:lstStyle/>
          <a:p>
            <a:pPr marL="0" indent="0" fontAlgn="base">
              <a:buNone/>
            </a:pPr>
            <a:r>
              <a:rPr lang="es-ES" sz="1200" b="1" i="0" dirty="0">
                <a:effectLst/>
              </a:rPr>
              <a:t> ¿Cómo pueden los padres prevenir el sexting?</a:t>
            </a:r>
          </a:p>
          <a:p>
            <a:pPr fontAlgn="base"/>
            <a:r>
              <a:rPr lang="es-ES" sz="1200" i="0" dirty="0">
                <a:effectLst/>
              </a:rPr>
              <a:t>Inicie la conversación antes de que su hijo tenga un incidente. Si va a regalar a su hijo un teléfono inteligente o una cámara web, es el momento de hablar del sexting. También puede utilizar noticias o argumentos de programas de televisión o películas para iniciar la conversación.</a:t>
            </a:r>
            <a:endParaRPr lang="en-US" sz="1200" i="0" dirty="0">
              <a:effectLst/>
            </a:endParaRPr>
          </a:p>
          <a:p>
            <a:pPr fontAlgn="base"/>
            <a:r>
              <a:rPr lang="es-ES" sz="1200" i="0" dirty="0">
                <a:effectLst/>
              </a:rPr>
              <a:t>Lo mejor para hablar del sexting es hacerlo sin prejuicios y de forma informativa. Mantener el diálogo abierto deja espacio para que tus hijos hablen contigo en lugar de esconder las cosas. Además, tenga en cuenta que los niños pueden tener un nombre diferente para el sexting, por lo que tendrá que ser claro sobre el tema que está discutiendo.</a:t>
            </a:r>
            <a:endParaRPr lang="en-US" sz="1200" b="1" i="0" dirty="0">
              <a:effectLst/>
            </a:endParaRPr>
          </a:p>
          <a:p>
            <a:pPr fontAlgn="base"/>
            <a:endParaRPr lang="en-US" sz="1000" b="1" i="0" dirty="0">
              <a:effectLst/>
              <a:latin typeface="Merriweather" panose="00000500000000000000" pitchFamily="2" charset="0"/>
            </a:endParaRPr>
          </a:p>
        </p:txBody>
      </p:sp>
    </p:spTree>
    <p:extLst>
      <p:ext uri="{BB962C8B-B14F-4D97-AF65-F5344CB8AC3E}">
        <p14:creationId xmlns:p14="http://schemas.microsoft.com/office/powerpoint/2010/main" val="4062182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0B0E191E-0CB7-9DBB-731E-8B65A6F7318F}"/>
              </a:ext>
            </a:extLst>
          </p:cNvPr>
          <p:cNvPicPr>
            <a:picLocks noChangeAspect="1"/>
          </p:cNvPicPr>
          <p:nvPr/>
        </p:nvPicPr>
        <p:blipFill rotWithShape="1">
          <a:blip r:embed="rId2"/>
          <a:srcRect b="108"/>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8169783" y="0"/>
            <a:ext cx="3822189" cy="785004"/>
          </a:xfrm>
        </p:spPr>
        <p:txBody>
          <a:bodyPr vert="horz" lIns="91440" tIns="45720" rIns="91440" bIns="45720" rtlCol="0" anchor="ctr">
            <a:normAutofit/>
          </a:bodyPr>
          <a:lstStyle/>
          <a:p>
            <a:r>
              <a:rPr lang="en-US" sz="4000" dirty="0"/>
              <a:t>Sexting Links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8122348" y="785004"/>
            <a:ext cx="3917057" cy="3337949"/>
          </a:xfrm>
        </p:spPr>
        <p:txBody>
          <a:bodyPr vert="horz" lIns="91440" tIns="45720" rIns="91440" bIns="45720" rtlCol="0">
            <a:noAutofit/>
          </a:bodyPr>
          <a:lstStyle/>
          <a:p>
            <a:r>
              <a:rPr lang="en-US" sz="1300" b="0" i="0" dirty="0">
                <a:effectLst/>
                <a:hlinkClick r:id="rId3"/>
              </a:rPr>
              <a:t>https://www.youtube.com/watch?v=PL57cjJlp7g</a:t>
            </a:r>
            <a:endParaRPr lang="en-US" sz="1300" b="0" i="0" dirty="0">
              <a:effectLst/>
            </a:endParaRPr>
          </a:p>
          <a:p>
            <a:pPr marL="0" indent="0">
              <a:buNone/>
            </a:pPr>
            <a:endParaRPr lang="en-US" sz="1300" b="0" i="0" dirty="0">
              <a:effectLst/>
            </a:endParaRPr>
          </a:p>
          <a:p>
            <a:r>
              <a:rPr lang="en-US" sz="1300" b="0" i="0" dirty="0">
                <a:effectLst/>
                <a:hlinkClick r:id="rId4"/>
              </a:rPr>
              <a:t>https://www.youtube.com/watch?v=MoRtLk1xihY</a:t>
            </a:r>
            <a:endParaRPr lang="en-US" sz="1300" b="0" i="0" dirty="0">
              <a:effectLst/>
            </a:endParaRPr>
          </a:p>
          <a:p>
            <a:pPr marL="0" indent="0">
              <a:buNone/>
            </a:pPr>
            <a:endParaRPr lang="en-US" sz="1300" dirty="0"/>
          </a:p>
          <a:p>
            <a:r>
              <a:rPr lang="en-US" sz="1300" b="0" i="0" dirty="0">
                <a:effectLst/>
                <a:hlinkClick r:id="rId5"/>
              </a:rPr>
              <a:t>https://www.youtube.com/watch?v=SuBxI5OGdlw</a:t>
            </a:r>
            <a:endParaRPr lang="en-US" sz="1300" b="0" i="0" dirty="0">
              <a:effectLst/>
            </a:endParaRPr>
          </a:p>
          <a:p>
            <a:pPr marL="0" indent="0">
              <a:buNone/>
            </a:pPr>
            <a:endParaRPr lang="en-US" sz="1300" b="0" i="0" dirty="0">
              <a:effectLst/>
            </a:endParaRPr>
          </a:p>
          <a:p>
            <a:r>
              <a:rPr lang="en-US" sz="1300" b="0" i="0" dirty="0">
                <a:effectLst/>
                <a:hlinkClick r:id="rId6"/>
              </a:rPr>
              <a:t>https://www.youtube.com/watch?v=uFKAFo_etkE</a:t>
            </a:r>
            <a:endParaRPr lang="en-US" sz="1300" b="0" i="0" dirty="0">
              <a:effectLst/>
            </a:endParaRPr>
          </a:p>
          <a:p>
            <a:pPr marL="0" indent="0">
              <a:buNone/>
            </a:pPr>
            <a:endParaRPr lang="en-US" sz="1300" b="0" i="0" dirty="0">
              <a:effectLst/>
            </a:endParaRPr>
          </a:p>
          <a:p>
            <a:r>
              <a:rPr lang="en-US" sz="1300" b="0" i="0" dirty="0">
                <a:effectLst/>
                <a:hlinkClick r:id="rId7"/>
              </a:rPr>
              <a:t>https://www.youtube.com/watch?v=RWxAimnKupE</a:t>
            </a:r>
            <a:endParaRPr lang="en-US" sz="1300" b="0" i="0" dirty="0">
              <a:effectLst/>
            </a:endParaRPr>
          </a:p>
          <a:p>
            <a:pPr marL="0" indent="0">
              <a:buNone/>
            </a:pPr>
            <a:endParaRPr lang="en-US" sz="1300" dirty="0"/>
          </a:p>
          <a:p>
            <a:r>
              <a:rPr lang="en-US" sz="1300" b="0" i="0" dirty="0">
                <a:effectLst/>
                <a:hlinkClick r:id="rId8"/>
              </a:rPr>
              <a:t>https://www.youtube.com/watch?v=UPgHh3wOusI</a:t>
            </a:r>
            <a:endParaRPr lang="en-US" sz="1300" b="0" i="0" dirty="0">
              <a:effectLst/>
            </a:endParaRPr>
          </a:p>
          <a:p>
            <a:pPr marL="0" indent="0">
              <a:buNone/>
            </a:pPr>
            <a:endParaRPr lang="en-US" sz="1300" b="0" i="0" dirty="0">
              <a:effectLst/>
            </a:endParaRPr>
          </a:p>
          <a:p>
            <a:r>
              <a:rPr lang="en-US" sz="1300" b="0" i="0" dirty="0">
                <a:effectLst/>
                <a:hlinkClick r:id="rId9"/>
              </a:rPr>
              <a:t>https://www.youtube.com/watch?v=oAI2ajdDIrk</a:t>
            </a:r>
            <a:r>
              <a:rPr lang="en-US" sz="1300" dirty="0"/>
              <a:t> </a:t>
            </a:r>
          </a:p>
          <a:p>
            <a:pPr marL="0" indent="0">
              <a:buNone/>
            </a:pPr>
            <a:endParaRPr lang="en-US" sz="1300" dirty="0"/>
          </a:p>
          <a:p>
            <a:r>
              <a:rPr lang="en-US" sz="1300" b="0" i="0" dirty="0">
                <a:effectLst/>
                <a:hlinkClick r:id="rId10"/>
              </a:rPr>
              <a:t>https://www.verywellfamily.com/what-is-sexting-problem-1258921</a:t>
            </a:r>
            <a:endParaRPr lang="en-US" sz="1300" b="0" i="0" dirty="0">
              <a:effectLst/>
            </a:endParaRPr>
          </a:p>
          <a:p>
            <a:pPr marL="0" indent="0">
              <a:buNone/>
            </a:pPr>
            <a:endParaRPr lang="en-US" sz="1300" b="0" i="0" dirty="0">
              <a:effectLst/>
            </a:endParaRPr>
          </a:p>
          <a:p>
            <a:r>
              <a:rPr lang="en-US" sz="1300" b="0" i="0" dirty="0">
                <a:effectLst/>
                <a:hlinkClick r:id="rId11"/>
              </a:rPr>
              <a:t>https://www.webmd.com/sex/what-is-sexting</a:t>
            </a:r>
            <a:r>
              <a:rPr lang="en-US" sz="1300" dirty="0"/>
              <a:t> </a:t>
            </a:r>
            <a:r>
              <a:rPr lang="en-US" sz="1300" b="0" i="0" dirty="0">
                <a:effectLst/>
              </a:rPr>
              <a:t> </a:t>
            </a:r>
          </a:p>
        </p:txBody>
      </p:sp>
    </p:spTree>
    <p:extLst>
      <p:ext uri="{BB962C8B-B14F-4D97-AF65-F5344CB8AC3E}">
        <p14:creationId xmlns:p14="http://schemas.microsoft.com/office/powerpoint/2010/main" val="2063289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58" name="Picture 10">
            <a:extLst>
              <a:ext uri="{FF2B5EF4-FFF2-40B4-BE49-F238E27FC236}">
                <a16:creationId xmlns:a16="http://schemas.microsoft.com/office/drawing/2014/main" id="{BBB2E1A5-3F75-4602-824A-5C15A9108E80}"/>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182"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5" name="Freeform: Shape 2064">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67" name="Freeform: Shape 2066">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069" name="Freeform: Shape 2068">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8046720" y="1045597"/>
            <a:ext cx="3633746" cy="1588422"/>
          </a:xfrm>
        </p:spPr>
        <p:txBody>
          <a:bodyPr anchor="b">
            <a:normAutofit/>
          </a:bodyPr>
          <a:lstStyle/>
          <a:p>
            <a:r>
              <a:rPr lang="pt-BR" sz="3600"/>
              <a:t>Que es la ciberseguridad?</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idx="1"/>
          </p:nvPr>
        </p:nvSpPr>
        <p:spPr>
          <a:xfrm>
            <a:off x="8046719" y="2722729"/>
            <a:ext cx="3633747" cy="2700062"/>
          </a:xfrm>
        </p:spPr>
        <p:txBody>
          <a:bodyPr>
            <a:normAutofit/>
          </a:bodyPr>
          <a:lstStyle/>
          <a:p>
            <a:r>
              <a:rPr lang="es-ES" sz="1300"/>
              <a:t>La ciberseguridad es la práctica de defender ordenadores, servidores, dispositivos móviles, sistemas electrónicos, redes y datos de ataques malintencionados. También se conoce como seguridad de las tecnologías de la información o seguridad de la información electrónica. El término se aplica en diversos contextos, desde la empresa a la informática móvil, y puede dividirse en algunas categorías comunes. (ESP-AR)</a:t>
            </a:r>
          </a:p>
          <a:p>
            <a:pPr marL="0" indent="0">
              <a:buNone/>
            </a:pPr>
            <a:r>
              <a:rPr lang="en-US" sz="1300">
                <a:hlinkClick r:id="rId4"/>
              </a:rPr>
              <a:t>https://www.kaspersky.com/resource-center/definitions/what-is-cyber-security</a:t>
            </a:r>
            <a:r>
              <a:rPr lang="en-US" sz="1300"/>
              <a:t> </a:t>
            </a:r>
            <a:br>
              <a:rPr lang="en-US" sz="1300"/>
            </a:br>
            <a:endParaRPr lang="pt-BR" sz="1300"/>
          </a:p>
        </p:txBody>
      </p:sp>
    </p:spTree>
    <p:extLst>
      <p:ext uri="{BB962C8B-B14F-4D97-AF65-F5344CB8AC3E}">
        <p14:creationId xmlns:p14="http://schemas.microsoft.com/office/powerpoint/2010/main" val="252064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i="0" dirty="0" err="1">
                <a:solidFill>
                  <a:srgbClr val="FF0000"/>
                </a:solidFill>
                <a:effectLst/>
              </a:rPr>
              <a:t>Sobreexposicion</a:t>
            </a:r>
            <a:r>
              <a:rPr lang="en-US" sz="3600" b="1" i="0" dirty="0">
                <a:solidFill>
                  <a:srgbClr val="FF0000"/>
                </a:solidFill>
                <a:effectLst/>
              </a:rPr>
              <a:t> en redes </a:t>
            </a:r>
            <a:r>
              <a:rPr lang="en-US" sz="3600" b="1" dirty="0" err="1">
                <a:solidFill>
                  <a:srgbClr val="FF0000"/>
                </a:solidFill>
              </a:rPr>
              <a:t>s</a:t>
            </a:r>
            <a:r>
              <a:rPr lang="en-US" sz="3600" b="1" i="0" dirty="0" err="1">
                <a:solidFill>
                  <a:srgbClr val="FF0000"/>
                </a:solidFill>
                <a:effectLst/>
              </a:rPr>
              <a:t>ociales</a:t>
            </a:r>
            <a:endParaRPr lang="en-US" sz="3600" dirty="0">
              <a:solidFill>
                <a:srgbClr val="FF0000"/>
              </a:solidFill>
            </a:endParaRPr>
          </a:p>
        </p:txBody>
      </p:sp>
      <p:pic>
        <p:nvPicPr>
          <p:cNvPr id="6" name="Picture 5" descr="Imagen de la pantalla de un video juego&#10;&#10;Descripción generada automáticamente con confianza baja">
            <a:extLst>
              <a:ext uri="{FF2B5EF4-FFF2-40B4-BE49-F238E27FC236}">
                <a16:creationId xmlns:a16="http://schemas.microsoft.com/office/drawing/2014/main" id="{57FC278E-0399-A92E-B1A8-AE13B8BFED5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420" r="19706"/>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a:solidFill>
            <a:srgbClr val="FF0000"/>
          </a:solidFill>
        </p:spPr>
      </p:pic>
    </p:spTree>
    <p:extLst>
      <p:ext uri="{BB962C8B-B14F-4D97-AF65-F5344CB8AC3E}">
        <p14:creationId xmlns:p14="http://schemas.microsoft.com/office/powerpoint/2010/main" val="352467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9" name="Rectangle 1128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266" name="Picture 2">
            <a:extLst>
              <a:ext uri="{FF2B5EF4-FFF2-40B4-BE49-F238E27FC236}">
                <a16:creationId xmlns:a16="http://schemas.microsoft.com/office/drawing/2014/main" id="{A96B492A-76C1-49D8-AB4D-A68E1DC34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94" r="1"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91" name="Freeform: Shape 1128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1288" name="Freeform: Shape 11287">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1290" name="Freeform: Shape 11289">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292"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7966860" y="1465429"/>
            <a:ext cx="3960444" cy="3668546"/>
          </a:xfrm>
        </p:spPr>
        <p:txBody>
          <a:bodyPr>
            <a:noAutofit/>
          </a:bodyPr>
          <a:lstStyle/>
          <a:p>
            <a:r>
              <a:rPr lang="es-ES" sz="1000" b="0" i="0" dirty="0">
                <a:effectLst/>
                <a:latin typeface="+mj-lt"/>
              </a:rPr>
              <a:t>Si cada vez estamos más dispuestos a exponer nuestras vidas en las redes sociales y compartir todo tipo de momentos y situaciones, no necesariamente tenemos que abandonar la prudencia para pensar y elegir qué publicar, dónde publicar y, sobre todo, para quién publicar. La sobreexposición, conocida mundialmente como </a:t>
            </a:r>
            <a:r>
              <a:rPr lang="es-ES" sz="1000" b="1" i="1" dirty="0">
                <a:effectLst/>
                <a:latin typeface="+mj-lt"/>
              </a:rPr>
              <a:t>Oversharing</a:t>
            </a:r>
            <a:r>
              <a:rPr lang="es-ES" sz="1000" b="0" i="0" dirty="0">
                <a:effectLst/>
                <a:latin typeface="+mj-lt"/>
              </a:rPr>
              <a:t>, es difícil de medir, pero siempre podemos partir del sentido común y de una reflexión sobre el contexto en el que compartimos algo.</a:t>
            </a:r>
          </a:p>
          <a:p>
            <a:r>
              <a:rPr lang="es-ES" sz="1000" b="0" i="0" dirty="0">
                <a:effectLst/>
                <a:latin typeface="+mj-lt"/>
              </a:rPr>
              <a:t>Todos somos libres de compartir cosas de nuestra vida con los demás, pero no podemos olvidar las diferencias de exposición dentro y fuera de la red. Si en un viaje en autobús o avión, o incluso en la cola de un banco, no nos sentimos cómodos compartiendo y exponiendo parte de nuestra intimidad con desconocidos, entonces sabemos que no es todo tipo de contenido el que podemos exponer, tanto por nuestra seguridad como para no avergonzar a la otra persona.</a:t>
            </a:r>
          </a:p>
          <a:p>
            <a:r>
              <a:rPr lang="es-ES" sz="1000" b="0" i="0" dirty="0">
                <a:effectLst/>
                <a:latin typeface="+mj-lt"/>
              </a:rPr>
              <a:t>En Internet hay que tener el mismo cuidado, sumado a algunas diferencias importantes porque todo, todo lo que compartimos queda registrado y perdemos el control total sobre quién puede tener acceso a ese contenido. Ya no somos los únicos propietarios de una información que puede ser utilizada no sólo por los sitios que alojan las páginas y los servicios, sino por usuarios de todo el mundo que pueden buscar y encontrar estos detalles sobre nuestras vidas muy fácilmente si nos excedemos en la exposición online. Y, como siempre, la información sobre nuestra intimidad sacada de contexto puede perjudicarnos, tanto ahora como en el futuro.</a:t>
            </a:r>
            <a:endParaRPr lang="en-US" sz="1000" b="1" i="0" dirty="0">
              <a:effectLst/>
              <a:latin typeface="+mj-lt"/>
            </a:endParaRPr>
          </a:p>
        </p:txBody>
      </p:sp>
    </p:spTree>
    <p:extLst>
      <p:ext uri="{BB962C8B-B14F-4D97-AF65-F5344CB8AC3E}">
        <p14:creationId xmlns:p14="http://schemas.microsoft.com/office/powerpoint/2010/main" val="1104520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BFFC829-BA89-2E81-17D7-2C75CC0CB503}"/>
              </a:ext>
            </a:extLst>
          </p:cNvPr>
          <p:cNvPicPr>
            <a:picLocks noChangeAspect="1"/>
          </p:cNvPicPr>
          <p:nvPr/>
        </p:nvPicPr>
        <p:blipFill rotWithShape="1">
          <a:blip r:embed="rId2"/>
          <a:srcRect b="108"/>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8045960" y="127000"/>
            <a:ext cx="4142991" cy="1296358"/>
          </a:xfrm>
        </p:spPr>
        <p:txBody>
          <a:bodyPr vert="horz" lIns="91440" tIns="45720" rIns="91440" bIns="45720" rtlCol="0" anchor="ctr">
            <a:normAutofit fontScale="90000"/>
          </a:bodyPr>
          <a:lstStyle/>
          <a:p>
            <a:r>
              <a:rPr lang="en-US" sz="4000" dirty="0"/>
              <a:t>Overexposing Social Network Links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8045959" y="1627092"/>
            <a:ext cx="4142991" cy="2699774"/>
          </a:xfrm>
        </p:spPr>
        <p:txBody>
          <a:bodyPr vert="horz" lIns="91440" tIns="45720" rIns="91440" bIns="45720" rtlCol="0">
            <a:normAutofit fontScale="25000" lnSpcReduction="20000"/>
          </a:bodyPr>
          <a:lstStyle/>
          <a:p>
            <a:r>
              <a:rPr lang="en-US" sz="5200" b="0" i="0" dirty="0">
                <a:effectLst/>
                <a:hlinkClick r:id="rId3"/>
              </a:rPr>
              <a:t>https://www.youtube.com/watch?v=0EFHbruKEmw</a:t>
            </a:r>
            <a:endParaRPr lang="en-US" sz="5200" b="0" i="0" dirty="0">
              <a:effectLst/>
            </a:endParaRPr>
          </a:p>
          <a:p>
            <a:pPr marL="0" indent="0">
              <a:buNone/>
            </a:pPr>
            <a:endParaRPr lang="en-US" sz="5200" b="0" i="0" dirty="0">
              <a:effectLst/>
            </a:endParaRPr>
          </a:p>
          <a:p>
            <a:r>
              <a:rPr lang="en-US" sz="5200" b="0" i="0" dirty="0">
                <a:effectLst/>
                <a:hlinkClick r:id="rId4"/>
              </a:rPr>
              <a:t>https://www.youtube.com/watch?v=e2xm5fc5MQk</a:t>
            </a:r>
            <a:endParaRPr lang="en-US" sz="5200" b="0" i="0" dirty="0">
              <a:effectLst/>
            </a:endParaRPr>
          </a:p>
          <a:p>
            <a:pPr marL="0" indent="0">
              <a:buNone/>
            </a:pPr>
            <a:endParaRPr lang="en-US" sz="5200" dirty="0"/>
          </a:p>
          <a:p>
            <a:r>
              <a:rPr lang="en-US" sz="5200" b="0" i="0" dirty="0">
                <a:effectLst/>
                <a:hlinkClick r:id="rId5"/>
              </a:rPr>
              <a:t>https://www.youtube.com/watch?v=tRo9n8M7zIE</a:t>
            </a:r>
            <a:endParaRPr lang="en-US" sz="5200" b="0" i="0" dirty="0">
              <a:effectLst/>
            </a:endParaRPr>
          </a:p>
          <a:p>
            <a:pPr marL="0" indent="0">
              <a:buNone/>
            </a:pPr>
            <a:endParaRPr lang="en-US" sz="5200" b="0" i="0" dirty="0">
              <a:effectLst/>
            </a:endParaRPr>
          </a:p>
          <a:p>
            <a:r>
              <a:rPr lang="en-US" sz="5200" b="0" i="0" dirty="0">
                <a:effectLst/>
                <a:hlinkClick r:id="rId6"/>
              </a:rPr>
              <a:t>https://www.youtube.com/watch?v=Zbqo7MGVElw&amp;t</a:t>
            </a:r>
            <a:endParaRPr lang="en-US" sz="5200" b="0" i="0" dirty="0">
              <a:effectLst/>
            </a:endParaRPr>
          </a:p>
          <a:p>
            <a:pPr marL="0" indent="0">
              <a:buNone/>
            </a:pPr>
            <a:endParaRPr lang="en-US" sz="5200" dirty="0"/>
          </a:p>
          <a:p>
            <a:r>
              <a:rPr lang="en-US" sz="5200" b="0" i="0" dirty="0">
                <a:effectLst/>
                <a:hlinkClick r:id="rId7"/>
              </a:rPr>
              <a:t>https://www.youtube.com/watch?v=KdtPNRzuKrk</a:t>
            </a:r>
            <a:endParaRPr lang="en-US" sz="5200" b="0" i="0" dirty="0">
              <a:effectLst/>
            </a:endParaRPr>
          </a:p>
          <a:p>
            <a:pPr marL="0" indent="0">
              <a:buNone/>
            </a:pPr>
            <a:endParaRPr lang="en-US" sz="5200" b="0" i="0" dirty="0">
              <a:effectLst/>
            </a:endParaRPr>
          </a:p>
          <a:p>
            <a:r>
              <a:rPr lang="en-US" sz="5200" b="0" i="0" dirty="0">
                <a:effectLst/>
                <a:hlinkClick r:id="rId8"/>
              </a:rPr>
              <a:t>https://www.youtube.com/watch?v=Y6oUf81b1OI</a:t>
            </a:r>
            <a:endParaRPr lang="en-US" sz="5200" b="0" i="0" dirty="0">
              <a:effectLst/>
            </a:endParaRPr>
          </a:p>
          <a:p>
            <a:pPr marL="0" indent="0">
              <a:buNone/>
            </a:pPr>
            <a:endParaRPr lang="en-US" sz="5200" dirty="0"/>
          </a:p>
          <a:p>
            <a:r>
              <a:rPr lang="en-US" sz="5200" b="0" i="0" dirty="0">
                <a:effectLst/>
                <a:hlinkClick r:id="rId9"/>
              </a:rPr>
              <a:t>https://www.youtube.com/watch?v=0hs8rc2u5ak</a:t>
            </a:r>
            <a:endParaRPr lang="en-US" sz="5200" b="0" i="0" dirty="0">
              <a:effectLst/>
            </a:endParaRPr>
          </a:p>
          <a:p>
            <a:pPr marL="0" indent="0">
              <a:buNone/>
            </a:pPr>
            <a:endParaRPr lang="en-US" sz="5200" b="0" i="0" dirty="0">
              <a:effectLst/>
            </a:endParaRPr>
          </a:p>
          <a:p>
            <a:r>
              <a:rPr lang="en-US" sz="5200" b="0" i="0" dirty="0">
                <a:effectLst/>
                <a:hlinkClick r:id="rId10"/>
              </a:rPr>
              <a:t>https://www.youtube.com/watch?v=aP8yrkkLWlM&amp;t</a:t>
            </a:r>
            <a:endParaRPr lang="en-US" sz="5200" b="0" i="0" dirty="0">
              <a:effectLst/>
            </a:endParaRPr>
          </a:p>
          <a:p>
            <a:endParaRPr lang="en-US" sz="1300" b="0" i="0" dirty="0">
              <a:effectLst/>
            </a:endParaRPr>
          </a:p>
        </p:txBody>
      </p:sp>
    </p:spTree>
    <p:extLst>
      <p:ext uri="{BB962C8B-B14F-4D97-AF65-F5344CB8AC3E}">
        <p14:creationId xmlns:p14="http://schemas.microsoft.com/office/powerpoint/2010/main" val="1844208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i="0" dirty="0">
                <a:solidFill>
                  <a:srgbClr val="FF0000"/>
                </a:solidFill>
                <a:effectLst/>
              </a:rPr>
              <a:t>Phishing</a:t>
            </a:r>
            <a:endParaRPr lang="en-US" sz="3600" dirty="0">
              <a:solidFill>
                <a:srgbClr val="FF0000"/>
              </a:solidFill>
            </a:endParaRPr>
          </a:p>
        </p:txBody>
      </p:sp>
      <p:pic>
        <p:nvPicPr>
          <p:cNvPr id="6" name="Picture 5">
            <a:extLst>
              <a:ext uri="{FF2B5EF4-FFF2-40B4-BE49-F238E27FC236}">
                <a16:creationId xmlns:a16="http://schemas.microsoft.com/office/drawing/2014/main" id="{603DB672-FBC8-D117-5321-3A79AD51BB5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225" r="9164" b="-2"/>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984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9" name="Rectangle 1230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292" name="Picture 4">
            <a:extLst>
              <a:ext uri="{FF2B5EF4-FFF2-40B4-BE49-F238E27FC236}">
                <a16:creationId xmlns:a16="http://schemas.microsoft.com/office/drawing/2014/main" id="{13CFA355-0642-4932-AB8C-5D4E9357FC76}"/>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926" r="11926"/>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11" name="Freeform: Shape 123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2313" name="Freeform: Shape 123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2315" name="Freeform: Shape 123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8056244" y="1674979"/>
            <a:ext cx="3633747" cy="2700062"/>
          </a:xfrm>
        </p:spPr>
        <p:txBody>
          <a:bodyPr>
            <a:noAutofit/>
          </a:bodyPr>
          <a:lstStyle/>
          <a:p>
            <a:pPr fontAlgn="base"/>
            <a:r>
              <a:rPr lang="en-US" sz="1300" b="1" i="1" u="none" strike="noStrike" dirty="0">
                <a:effectLst/>
                <a:hlinkClick r:id="rId4">
                  <a:extLst>
                    <a:ext uri="{A12FA001-AC4F-418D-AE19-62706E023703}">
                      <ahyp:hlinkClr xmlns:ahyp="http://schemas.microsoft.com/office/drawing/2018/hyperlinkcolor" val="tx"/>
                    </a:ext>
                  </a:extLst>
                </a:hlinkClick>
              </a:rPr>
              <a:t>Phishing</a:t>
            </a:r>
            <a:r>
              <a:rPr lang="en-US" sz="1300" b="0" i="0" dirty="0">
                <a:effectLst/>
              </a:rPr>
              <a:t> </a:t>
            </a:r>
            <a:r>
              <a:rPr lang="es-ES" sz="1300" b="0" i="0" dirty="0">
                <a:effectLst/>
              </a:rPr>
              <a:t>es como llaman los profesionales de la ciberseguridad al uso de correos electrónicos que intentan engañar a la gente para que haga clic en enlaces o archivos adjuntos maliciosos. Estos pueden ser especialmente difíciles de detectar para los niños porque, a menudo, el correo electrónico parecerá provenir de alguien legítimo, como un amigo o un familiar, diciendo simplemente: "¡Eh, pensé que te gustaría esto!". Esto también puede hacerse con el uso de aplicaciones de mensajería o mensajes de texto, entonces se llama "smishing". (Smishing es un ataque que utiliza la mensajería de texto o el servicio de mensajes cortos (SMS) para ejecutar el ataque. Una técnica común de smishing consiste en enviar un mensaje a un teléfono móvil a través de SMS que contenga un enlace en el que se pueda hacer clic o un número de teléfono de retorno).</a:t>
            </a:r>
            <a:br>
              <a:rPr lang="en-US" sz="1300" dirty="0"/>
            </a:br>
            <a:endParaRPr lang="en-US" sz="1300" b="1" i="0" dirty="0">
              <a:effectLst/>
            </a:endParaRPr>
          </a:p>
        </p:txBody>
      </p:sp>
    </p:spTree>
    <p:extLst>
      <p:ext uri="{BB962C8B-B14F-4D97-AF65-F5344CB8AC3E}">
        <p14:creationId xmlns:p14="http://schemas.microsoft.com/office/powerpoint/2010/main" val="421194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What is phishing? How to recognize and avoid phishing scams | NortonLifeLock">
            <a:extLst>
              <a:ext uri="{FF2B5EF4-FFF2-40B4-BE49-F238E27FC236}">
                <a16:creationId xmlns:a16="http://schemas.microsoft.com/office/drawing/2014/main" id="{CEBBDD6F-2212-4B27-AD44-36A5B7AA84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1"/>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5"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6370109" y="166687"/>
            <a:ext cx="5821889" cy="5995988"/>
          </a:xfrm>
        </p:spPr>
        <p:txBody>
          <a:bodyPr>
            <a:noAutofit/>
          </a:bodyPr>
          <a:lstStyle/>
          <a:p>
            <a:pPr marL="0" indent="0" fontAlgn="base">
              <a:buNone/>
            </a:pPr>
            <a:r>
              <a:rPr lang="en-US" sz="1000" b="1" dirty="0"/>
              <a:t>Email Phishing</a:t>
            </a:r>
          </a:p>
          <a:p>
            <a:pPr fontAlgn="base"/>
            <a:r>
              <a:rPr lang="es-ES" sz="1000" dirty="0"/>
              <a:t>El correo electrónico de phishing básico es enviado por estafadores que se hacen pasar por empresas legítimas, a menudo bancos o proveedores de tarjetas de crédito. Estos correos electrónicos están diseñados para engañarle y conseguir que facilite datos de acceso o información financiera, como números de tarjetas de crédito o de la Seguridad Social.</a:t>
            </a:r>
          </a:p>
          <a:p>
            <a:pPr marL="0" indent="0" fontAlgn="base">
              <a:buNone/>
            </a:pPr>
            <a:r>
              <a:rPr lang="en-US" sz="1000" b="1" dirty="0"/>
              <a:t>Spear phishing</a:t>
            </a:r>
          </a:p>
          <a:p>
            <a:pPr fontAlgn="base"/>
            <a:r>
              <a:rPr lang="es-ES" sz="1000" dirty="0"/>
              <a:t>Aunque la mayoría de los correos electrónicos de phishing se envían a grandes grupos de personas, hay un tipo de ataque que es más personalizado por naturaleza, el </a:t>
            </a:r>
            <a:r>
              <a:rPr lang="es-ES" sz="1000" dirty="0" err="1"/>
              <a:t>spear</a:t>
            </a:r>
            <a:r>
              <a:rPr lang="es-ES" sz="1000" dirty="0"/>
              <a:t> </a:t>
            </a:r>
            <a:r>
              <a:rPr lang="es-ES" sz="1000" dirty="0" err="1"/>
              <a:t>phishing.Los</a:t>
            </a:r>
            <a:r>
              <a:rPr lang="es-ES" sz="1000" dirty="0"/>
              <a:t> correos electrónicos de </a:t>
            </a:r>
            <a:r>
              <a:rPr lang="es-ES" sz="1000" dirty="0" err="1"/>
              <a:t>spear</a:t>
            </a:r>
            <a:r>
              <a:rPr lang="es-ES" sz="1000" dirty="0"/>
              <a:t>-phishing están dirigidos a una persona, empresa u organización específica. Y a diferencia de los correos electrónicos de phishing más genéricos, los estafadores que los envían dedican tiempo a investigar a sus objetivos. Esta técnica se denomina a veces ingeniería social. Estos delincuentes envían correos electrónicos que parecen proceder de fuentes legítimas.</a:t>
            </a:r>
          </a:p>
          <a:p>
            <a:pPr marL="0" indent="0" fontAlgn="base">
              <a:buNone/>
            </a:pPr>
            <a:r>
              <a:rPr lang="es-ES" sz="1000" b="1" i="0" dirty="0">
                <a:effectLst/>
              </a:rPr>
              <a:t>Clone phishing</a:t>
            </a:r>
          </a:p>
          <a:p>
            <a:pPr fontAlgn="base"/>
            <a:r>
              <a:rPr lang="es-ES" sz="1000" i="0" dirty="0">
                <a:effectLst/>
              </a:rPr>
              <a:t>Otro tipo de phishing, el phishing clónico, puede ser uno de los más difíciles de detectar. En este tipo de ataque de phishing, los estafadores crean una versión casi idéntica de un correo electrónico que las víctimas ya han </a:t>
            </a:r>
            <a:r>
              <a:rPr lang="es-ES" sz="1000" i="0" dirty="0" err="1">
                <a:effectLst/>
              </a:rPr>
              <a:t>recibido.El</a:t>
            </a:r>
            <a:r>
              <a:rPr lang="es-ES" sz="1000" i="0" dirty="0">
                <a:effectLst/>
              </a:rPr>
              <a:t> correo electrónico clonado se envía desde una dirección que es casi, pero no exactamente, la misma que la dirección de correo electrónico utilizada por el remitente original del mensaje. El cuerpo del mensaje también tiene el mismo aspecto. ¿Cuál es la diferencia? El archivo adjunto o el enlace del mensaje han cambiado. Si las víctimas hacen clic en ellos, les llevarán a un sitio web falso o abrirán un archivo adjunto infectado.</a:t>
            </a:r>
          </a:p>
          <a:p>
            <a:pPr marL="0" indent="0" fontAlgn="base">
              <a:buNone/>
            </a:pPr>
            <a:r>
              <a:rPr lang="es-ES" sz="1000" b="1" dirty="0" err="1"/>
              <a:t>Whaling</a:t>
            </a:r>
            <a:endParaRPr lang="es-ES" sz="1000" b="1" dirty="0"/>
          </a:p>
          <a:p>
            <a:pPr fontAlgn="base"/>
            <a:r>
              <a:rPr lang="es-ES" sz="1000" i="0" dirty="0">
                <a:effectLst/>
              </a:rPr>
              <a:t>A veces los </a:t>
            </a:r>
            <a:r>
              <a:rPr lang="es-ES" sz="1000" i="0" dirty="0" err="1">
                <a:effectLst/>
              </a:rPr>
              <a:t>phishers</a:t>
            </a:r>
            <a:r>
              <a:rPr lang="es-ES" sz="1000" i="0" dirty="0">
                <a:effectLst/>
              </a:rPr>
              <a:t> van a por los objetivos más grandes, las ballenas. Los ataques "balleneros" se dirigen a directores generales, directores de operaciones u otros altos ejecutivos de una empresa. El objetivo es engañar a estas personas poderosas para que entreguen los datos corporativos más </a:t>
            </a:r>
            <a:r>
              <a:rPr lang="es-ES" sz="1000" i="0" dirty="0" err="1">
                <a:effectLst/>
              </a:rPr>
              <a:t>confidenciales.Estos</a:t>
            </a:r>
            <a:r>
              <a:rPr lang="es-ES" sz="1000" i="0" dirty="0">
                <a:effectLst/>
              </a:rPr>
              <a:t> ataques son más sofisticados que los ataques generales de phishing y requieren mucha investigación por parte de los estafadores. Suelen basarse en correos electrónicos fraudulentos que parecen proceder de fuentes de confianza dentro de la empresa o de agencias externas legítimas.</a:t>
            </a:r>
          </a:p>
          <a:p>
            <a:pPr marL="0" indent="0" fontAlgn="base">
              <a:buNone/>
            </a:pPr>
            <a:r>
              <a:rPr lang="es-ES" sz="1000" b="1" dirty="0"/>
              <a:t>Pop-Up Phishing</a:t>
            </a:r>
          </a:p>
          <a:p>
            <a:pPr fontAlgn="base"/>
            <a:r>
              <a:rPr lang="es-ES" sz="1000" i="0" dirty="0">
                <a:effectLst/>
              </a:rPr>
              <a:t>El phishing emergente es una estafa en la que los anuncios emergentes engañan a los usuarios para que instalen malware en sus ordenadores o les convencen para que adquieran una protección antivirus que no </a:t>
            </a:r>
            <a:r>
              <a:rPr lang="es-ES" sz="1000" i="0" dirty="0" err="1">
                <a:effectLst/>
              </a:rPr>
              <a:t>necesitan.A</a:t>
            </a:r>
            <a:r>
              <a:rPr lang="es-ES" sz="1000" i="0" dirty="0">
                <a:effectLst/>
              </a:rPr>
              <a:t> veces, estos anuncios emergentes utilizan tácticas para asustar. Un ejemplo común de phishing emergente es cuando aparece un anuncio en la pantalla de un usuario advirtiéndole de que su ordenador ha sido infectado y que la única forma de eliminar el virus es instalando un determinado tipo de software </a:t>
            </a:r>
            <a:r>
              <a:rPr lang="es-ES" sz="1000" i="0" dirty="0" err="1">
                <a:effectLst/>
              </a:rPr>
              <a:t>antivirus.Una</a:t>
            </a:r>
            <a:r>
              <a:rPr lang="es-ES" sz="1000" i="0" dirty="0">
                <a:effectLst/>
              </a:rPr>
              <a:t> vez que el usuario instala este software, no funciona o, lo que es peor, infecta el ordenador con malware.</a:t>
            </a:r>
            <a:endParaRPr lang="en-US" sz="1000" i="0" dirty="0">
              <a:effectLst/>
            </a:endParaRPr>
          </a:p>
        </p:txBody>
      </p:sp>
    </p:spTree>
    <p:extLst>
      <p:ext uri="{BB962C8B-B14F-4D97-AF65-F5344CB8AC3E}">
        <p14:creationId xmlns:p14="http://schemas.microsoft.com/office/powerpoint/2010/main" val="395679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532AA8-72CB-2F53-05E9-339C6BA043A4}"/>
              </a:ext>
            </a:extLst>
          </p:cNvPr>
          <p:cNvPicPr>
            <a:picLocks noChangeAspect="1"/>
          </p:cNvPicPr>
          <p:nvPr/>
        </p:nvPicPr>
        <p:blipFill rotWithShape="1">
          <a:blip r:embed="rId2">
            <a:extLst>
              <a:ext uri="{28A0092B-C50C-407E-A947-70E740481C1C}">
                <a14:useLocalDpi xmlns:a14="http://schemas.microsoft.com/office/drawing/2010/main" val="0"/>
              </a:ext>
            </a:extLst>
          </a:blip>
          <a:srcRect t="7" b="7"/>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5991420" y="0"/>
            <a:ext cx="6197531" cy="586596"/>
          </a:xfrm>
        </p:spPr>
        <p:txBody>
          <a:bodyPr vert="horz" lIns="91440" tIns="45720" rIns="91440" bIns="45720" rtlCol="0" anchor="ctr">
            <a:normAutofit fontScale="90000"/>
          </a:bodyPr>
          <a:lstStyle/>
          <a:p>
            <a:r>
              <a:rPr lang="en-US" sz="4000" dirty="0"/>
              <a:t>Phishing e </a:t>
            </a:r>
            <a:r>
              <a:rPr lang="en-US" sz="4000" dirty="0" err="1"/>
              <a:t>Ingenieria</a:t>
            </a:r>
            <a:r>
              <a:rPr lang="en-US" sz="4000" dirty="0"/>
              <a:t> Social Links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8022566" y="506144"/>
            <a:ext cx="4269902" cy="1978264"/>
          </a:xfrm>
        </p:spPr>
        <p:txBody>
          <a:bodyPr vert="horz" lIns="91440" tIns="45720" rIns="91440" bIns="45720" rtlCol="0">
            <a:noAutofit/>
          </a:bodyPr>
          <a:lstStyle/>
          <a:p>
            <a:r>
              <a:rPr lang="en-US" sz="1000" b="0" i="0" dirty="0">
                <a:effectLst/>
                <a:hlinkClick r:id="rId3"/>
              </a:rPr>
              <a:t>https://us.norton.com/internetsecurity-online-scams-what-is-phishing.html</a:t>
            </a:r>
            <a:endParaRPr lang="en-US" sz="1000" b="0" i="0" dirty="0">
              <a:effectLst/>
            </a:endParaRPr>
          </a:p>
          <a:p>
            <a:pPr marL="0" indent="0">
              <a:buNone/>
            </a:pPr>
            <a:endParaRPr lang="en-US" sz="1000" b="0" i="0" dirty="0">
              <a:effectLst/>
            </a:endParaRPr>
          </a:p>
          <a:p>
            <a:r>
              <a:rPr lang="en-US" sz="1000" b="0" i="0" dirty="0">
                <a:effectLst/>
                <a:hlinkClick r:id="rId4"/>
              </a:rPr>
              <a:t>https://www.youtube.com/watch?v=WNVTGTrWcvw</a:t>
            </a:r>
            <a:endParaRPr lang="en-US" sz="1000" b="0" i="0" dirty="0">
              <a:effectLst/>
            </a:endParaRPr>
          </a:p>
          <a:p>
            <a:pPr marL="0" indent="0">
              <a:buNone/>
            </a:pPr>
            <a:endParaRPr lang="en-US" sz="1000" dirty="0"/>
          </a:p>
          <a:p>
            <a:r>
              <a:rPr lang="en-US" sz="1000" b="0" i="0" dirty="0">
                <a:effectLst/>
                <a:hlinkClick r:id="rId5"/>
              </a:rPr>
              <a:t>https://www.youtube.com/watch?v=JzoJeJBdhuI</a:t>
            </a:r>
            <a:endParaRPr lang="en-US" sz="1000" b="0" i="0" dirty="0">
              <a:effectLst/>
            </a:endParaRPr>
          </a:p>
          <a:p>
            <a:pPr marL="0" indent="0">
              <a:buNone/>
            </a:pPr>
            <a:endParaRPr lang="en-US" sz="1000" b="0" i="0" dirty="0">
              <a:effectLst/>
            </a:endParaRPr>
          </a:p>
          <a:p>
            <a:r>
              <a:rPr lang="en-US" sz="1000" b="0" i="0" dirty="0">
                <a:effectLst/>
                <a:hlinkClick r:id="rId6"/>
              </a:rPr>
              <a:t>https://www.youtube.com/watch?v=Y7zNlEMDmI4</a:t>
            </a:r>
            <a:endParaRPr lang="en-US" sz="1000" b="0" i="0" dirty="0">
              <a:effectLst/>
            </a:endParaRPr>
          </a:p>
          <a:p>
            <a:pPr marL="0" indent="0">
              <a:buNone/>
            </a:pPr>
            <a:endParaRPr lang="en-US" sz="1000" dirty="0"/>
          </a:p>
          <a:p>
            <a:r>
              <a:rPr lang="en-US" sz="1000" b="0" i="0" dirty="0">
                <a:effectLst/>
                <a:hlinkClick r:id="rId7"/>
              </a:rPr>
              <a:t>https://www.youtube.com/watch?v=9TRR6lHviQc</a:t>
            </a:r>
            <a:endParaRPr lang="en-US" sz="1000" b="0" i="0" dirty="0">
              <a:effectLst/>
            </a:endParaRPr>
          </a:p>
          <a:p>
            <a:pPr marL="0" indent="0">
              <a:buNone/>
            </a:pPr>
            <a:endParaRPr lang="en-US" sz="1000" b="0" i="0" dirty="0">
              <a:effectLst/>
            </a:endParaRPr>
          </a:p>
          <a:p>
            <a:r>
              <a:rPr lang="en-US" sz="1000" b="0" i="0" dirty="0">
                <a:effectLst/>
                <a:hlinkClick r:id="rId8"/>
              </a:rPr>
              <a:t>https://www.youtube.com/watch?v=BnmneAjVrM4&amp;t</a:t>
            </a:r>
            <a:endParaRPr lang="en-US" sz="1000" b="0" i="0" dirty="0">
              <a:effectLst/>
            </a:endParaRPr>
          </a:p>
          <a:p>
            <a:pPr marL="0" indent="0">
              <a:buNone/>
            </a:pPr>
            <a:endParaRPr lang="en-US" sz="1000" b="0" i="0" dirty="0">
              <a:effectLst/>
            </a:endParaRPr>
          </a:p>
          <a:p>
            <a:r>
              <a:rPr lang="en-US" sz="1000" b="0" i="0" dirty="0">
                <a:effectLst/>
                <a:hlinkClick r:id="rId9"/>
              </a:rPr>
              <a:t>https://www.youtube.com/watch?v=XsOWczwRVuc</a:t>
            </a:r>
            <a:endParaRPr lang="en-US" sz="1000" b="0" i="0" dirty="0">
              <a:effectLst/>
            </a:endParaRPr>
          </a:p>
          <a:p>
            <a:pPr marL="0" indent="0">
              <a:buNone/>
            </a:pPr>
            <a:endParaRPr lang="en-US" sz="1000" dirty="0"/>
          </a:p>
          <a:p>
            <a:r>
              <a:rPr lang="en-US" sz="1000" b="0" i="0" dirty="0">
                <a:effectLst/>
                <a:hlinkClick r:id="rId10"/>
              </a:rPr>
              <a:t>https://www.youtube.com/watch?v=j3nE8JQATXo</a:t>
            </a:r>
            <a:endParaRPr lang="en-US" sz="1000" b="0" i="0" dirty="0">
              <a:effectLst/>
            </a:endParaRPr>
          </a:p>
          <a:p>
            <a:pPr marL="0" indent="0">
              <a:buNone/>
            </a:pPr>
            <a:endParaRPr lang="en-US" sz="1000" b="0" i="0" dirty="0">
              <a:effectLst/>
            </a:endParaRPr>
          </a:p>
          <a:p>
            <a:r>
              <a:rPr lang="en-US" sz="1000" b="0" i="0" dirty="0">
                <a:effectLst/>
                <a:hlinkClick r:id="rId11"/>
              </a:rPr>
              <a:t>https://www.youtube.com/watch?v=WG8V1_Sj5g0</a:t>
            </a:r>
            <a:endParaRPr lang="en-US" sz="1000" b="0" i="0" dirty="0">
              <a:effectLst/>
            </a:endParaRPr>
          </a:p>
          <a:p>
            <a:pPr marL="0" indent="0">
              <a:buNone/>
            </a:pPr>
            <a:endParaRPr lang="en-US" sz="1000" dirty="0"/>
          </a:p>
          <a:p>
            <a:r>
              <a:rPr lang="en-US" sz="1000" b="0" i="0" dirty="0">
                <a:effectLst/>
                <a:hlinkClick r:id="rId12"/>
              </a:rPr>
              <a:t>https://www.youtube.com/watch?v=_faMyjODoR0</a:t>
            </a:r>
            <a:endParaRPr lang="en-US" sz="1000" b="0" i="0" dirty="0">
              <a:effectLst/>
            </a:endParaRPr>
          </a:p>
          <a:p>
            <a:pPr marL="0" indent="0">
              <a:buNone/>
            </a:pPr>
            <a:endParaRPr lang="en-US" sz="1000" b="0" i="0" dirty="0">
              <a:effectLst/>
            </a:endParaRPr>
          </a:p>
          <a:p>
            <a:r>
              <a:rPr lang="en-US" sz="1000" b="0" i="0" dirty="0">
                <a:effectLst/>
                <a:hlinkClick r:id="rId13"/>
              </a:rPr>
              <a:t>https://www.youtube.com/watch?v=6OHKRA8T18I</a:t>
            </a:r>
            <a:r>
              <a:rPr lang="en-US" sz="1000" dirty="0"/>
              <a:t> </a:t>
            </a:r>
          </a:p>
          <a:p>
            <a:pPr marL="0" indent="0">
              <a:buNone/>
            </a:pPr>
            <a:endParaRPr lang="en-US" sz="1000" dirty="0"/>
          </a:p>
          <a:p>
            <a:r>
              <a:rPr lang="en-US" sz="1000" b="0" i="0" dirty="0">
                <a:effectLst/>
                <a:hlinkClick r:id="rId14"/>
              </a:rPr>
              <a:t>https://securityscorecard.com/blog/types-of-phishing-attacks-and-how-to-identify-them</a:t>
            </a:r>
            <a:r>
              <a:rPr lang="en-US" sz="1000" b="0" i="0" dirty="0">
                <a:effectLst/>
              </a:rPr>
              <a:t>  </a:t>
            </a:r>
          </a:p>
        </p:txBody>
      </p:sp>
    </p:spTree>
    <p:extLst>
      <p:ext uri="{BB962C8B-B14F-4D97-AF65-F5344CB8AC3E}">
        <p14:creationId xmlns:p14="http://schemas.microsoft.com/office/powerpoint/2010/main" val="4246028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dirty="0">
                <a:solidFill>
                  <a:srgbClr val="FF0000"/>
                </a:solidFill>
              </a:rPr>
              <a:t>Huella digital</a:t>
            </a:r>
            <a:endParaRPr lang="en-US" sz="3600" dirty="0">
              <a:solidFill>
                <a:srgbClr val="FF0000"/>
              </a:solidFill>
            </a:endParaRPr>
          </a:p>
        </p:txBody>
      </p:sp>
      <p:pic>
        <p:nvPicPr>
          <p:cNvPr id="6" name="Picture 5">
            <a:extLst>
              <a:ext uri="{FF2B5EF4-FFF2-40B4-BE49-F238E27FC236}">
                <a16:creationId xmlns:a16="http://schemas.microsoft.com/office/drawing/2014/main" id="{274ACAC7-B9A8-D6A4-05B2-7519EB1EBC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690" r="17690"/>
          <a:stretch/>
        </p:blipFill>
        <p:spPr>
          <a:xfrm>
            <a:off x="20" y="1"/>
            <a:ext cx="7428095"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354706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2" name="Rectangle 1230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CEBBDD6F-2212-4B27-AD44-36A5B7AA84CB}"/>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187" b="15890"/>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04" name="Rectangle 1230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Espaço Reservado para Conteúdo 4">
            <a:extLst>
              <a:ext uri="{FF2B5EF4-FFF2-40B4-BE49-F238E27FC236}">
                <a16:creationId xmlns:a16="http://schemas.microsoft.com/office/drawing/2014/main" id="{BEB8E891-8B6B-48C3-8C33-737AA1022C37}"/>
              </a:ext>
            </a:extLst>
          </p:cNvPr>
          <p:cNvSpPr>
            <a:spLocks noGrp="1"/>
          </p:cNvSpPr>
          <p:nvPr>
            <p:ph idx="1"/>
          </p:nvPr>
        </p:nvSpPr>
        <p:spPr>
          <a:xfrm>
            <a:off x="7377548" y="100576"/>
            <a:ext cx="4584190" cy="3742762"/>
          </a:xfrm>
        </p:spPr>
        <p:txBody>
          <a:bodyPr>
            <a:noAutofit/>
          </a:bodyPr>
          <a:lstStyle/>
          <a:p>
            <a:pPr marL="0" indent="0" fontAlgn="base">
              <a:buNone/>
            </a:pPr>
            <a:r>
              <a:rPr lang="en-US" sz="1050" b="1" i="0" dirty="0">
                <a:effectLst/>
              </a:rPr>
              <a:t>Que es una huella digital ?</a:t>
            </a:r>
            <a:endParaRPr lang="es-ES" sz="1050" b="0" i="0" dirty="0">
              <a:effectLst/>
            </a:endParaRPr>
          </a:p>
          <a:p>
            <a:pPr fontAlgn="base"/>
            <a:r>
              <a:rPr lang="es-ES" sz="1050" b="0" i="0" dirty="0">
                <a:effectLst/>
              </a:rPr>
              <a:t>Una huella digital -</a:t>
            </a:r>
            <a:r>
              <a:rPr lang="es-ES" sz="1050" b="0" i="1" dirty="0">
                <a:effectLst/>
              </a:rPr>
              <a:t>a veces llamada sombra digital o huella electrónica- </a:t>
            </a:r>
            <a:r>
              <a:rPr lang="es-ES" sz="1050" b="0" i="0" dirty="0">
                <a:effectLst/>
              </a:rPr>
              <a:t>es el rastro de datos que dejas al utilizar Internet. Incluye los sitios web que visita, los correos electrónicos que envía y la información que envía en línea. Una huella digital puede utilizarse para rastrear las actividades en línea y los dispositivos de una persona. Los usuarios de Internet crean su huella digital de forma activa o pasiva. </a:t>
            </a:r>
          </a:p>
          <a:p>
            <a:pPr fontAlgn="base"/>
            <a:r>
              <a:rPr lang="es-ES" sz="1050" b="0" i="0" dirty="0">
                <a:effectLst/>
              </a:rPr>
              <a:t>Cada vez que utilizas Internet, dejas un rastro de información conocido como huella digital. Una huella digital crece de muchas maneras: por ejemplo, publicando en las redes sociales, suscribiéndose a un boletín de noticias, dejando una reseña en línea o comprando en Internet. </a:t>
            </a:r>
          </a:p>
          <a:p>
            <a:pPr fontAlgn="base"/>
            <a:r>
              <a:rPr lang="es-ES" sz="1050" b="0" i="0" dirty="0">
                <a:effectLst/>
              </a:rPr>
              <a:t>A veces, no siempre es obvio que estás contribuyendo a tu huella digital. Por ejemplo, los sitios web pueden rastrear su actividad instalando cookies en su dispositivo, y las aplicaciones pueden recopilar sus datos sin que usted lo sepa. Una vez que permites que una organización acceda a tu información, podría venderla o compartirla con terceros. Peor aún, tu información personal podría verse comprometida como parte de una filtración de datos. </a:t>
            </a:r>
          </a:p>
          <a:p>
            <a:pPr fontAlgn="base"/>
            <a:r>
              <a:rPr lang="es-ES" sz="1050" b="0" i="0" dirty="0">
                <a:effectLst/>
              </a:rPr>
              <a:t>A menudo se oyen los términos "activo" y "pasivo" en relación con las huellas digitales </a:t>
            </a:r>
          </a:p>
          <a:p>
            <a:pPr marL="0" indent="0" fontAlgn="base">
              <a:buNone/>
            </a:pPr>
            <a:r>
              <a:rPr lang="en-US" sz="1050" b="1" i="0" dirty="0">
                <a:effectLst/>
              </a:rPr>
              <a:t>Huella digital </a:t>
            </a:r>
            <a:r>
              <a:rPr lang="en-US" sz="1050" b="1" i="0" dirty="0" err="1">
                <a:effectLst/>
              </a:rPr>
              <a:t>activa</a:t>
            </a:r>
            <a:endParaRPr lang="en-US" sz="1050" b="1" i="0" dirty="0">
              <a:effectLst/>
            </a:endParaRPr>
          </a:p>
          <a:p>
            <a:pPr fontAlgn="base"/>
            <a:r>
              <a:rPr lang="es-ES" sz="1050" b="0" i="0" dirty="0">
                <a:effectLst/>
              </a:rPr>
              <a:t>Una huella digital activa es aquella en la que el usuario ha compartido deliberadamente información sobre sí mismo, por ejemplo, publicando o participando en redes sociales o foros en línea. Si un usuario ha iniciado sesión en un sitio web a través de un nombre de usuario o perfil registrado, cualquier publicación que haga formará parte de su huella digital activa. Otras actividades que contribuyen a la huella digital activa son rellenar un formulario en línea -como suscribirse a un boletín- o aceptar cookies en el navegador.</a:t>
            </a:r>
          </a:p>
          <a:p>
            <a:pPr marL="0" indent="0" fontAlgn="base">
              <a:buNone/>
            </a:pPr>
            <a:r>
              <a:rPr lang="en-US" sz="1050" b="1" dirty="0"/>
              <a:t>Huella digital </a:t>
            </a:r>
            <a:r>
              <a:rPr lang="en-US" sz="1050" b="1" dirty="0" err="1"/>
              <a:t>pasiva</a:t>
            </a:r>
            <a:endParaRPr lang="en-US" sz="1050" b="1" i="0" dirty="0">
              <a:effectLst/>
            </a:endParaRPr>
          </a:p>
          <a:p>
            <a:pPr fontAlgn="base"/>
            <a:r>
              <a:rPr lang="es-ES" sz="1050" b="0" i="0" dirty="0">
                <a:effectLst/>
              </a:rPr>
              <a:t>Una huella digital pasiva se crea cuando se recopila información sobre el usuario sin que éste sea consciente de ello. Por ejemplo, esto ocurre cuando los sitios web recopilan información sobre cuántas veces los visitan los usuarios, de dónde vienen y su dirección IP. Se trata de un proceso oculto, del que los usuarios pueden no darse cuenta. Otros ejemplos de huellas pasivas son los sitios de redes sociales y los anunciantes que utilizan sus "me gusta", "compartidos" y "comentarios" para elaborar perfiles de los usuarios y ofrecerles contenidos específicos.</a:t>
            </a:r>
            <a:endParaRPr lang="pt-BR" sz="1050" b="0" i="0" dirty="0">
              <a:effectLst/>
            </a:endParaRPr>
          </a:p>
        </p:txBody>
      </p:sp>
    </p:spTree>
    <p:extLst>
      <p:ext uri="{BB962C8B-B14F-4D97-AF65-F5344CB8AC3E}">
        <p14:creationId xmlns:p14="http://schemas.microsoft.com/office/powerpoint/2010/main" val="108691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F532AA8-72CB-2F53-05E9-339C6BA043A4}"/>
              </a:ext>
            </a:extLst>
          </p:cNvPr>
          <p:cNvPicPr>
            <a:picLocks noChangeAspect="1"/>
          </p:cNvPicPr>
          <p:nvPr/>
        </p:nvPicPr>
        <p:blipFill rotWithShape="1">
          <a:blip r:embed="rId2">
            <a:extLst>
              <a:ext uri="{28A0092B-C50C-407E-A947-70E740481C1C}">
                <a14:useLocalDpi xmlns:a14="http://schemas.microsoft.com/office/drawing/2010/main" val="0"/>
              </a:ext>
            </a:extLst>
          </a:blip>
          <a:srcRect t="7" b="7"/>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8208409" y="0"/>
            <a:ext cx="3747803" cy="586596"/>
          </a:xfrm>
        </p:spPr>
        <p:txBody>
          <a:bodyPr vert="horz" lIns="91440" tIns="45720" rIns="91440" bIns="45720" rtlCol="0" anchor="ctr">
            <a:normAutofit fontScale="90000"/>
          </a:bodyPr>
          <a:lstStyle/>
          <a:p>
            <a:r>
              <a:rPr lang="en-US" sz="4000" dirty="0"/>
              <a:t>Huella Digital Links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8022566" y="721804"/>
            <a:ext cx="4269902" cy="3988218"/>
          </a:xfrm>
        </p:spPr>
        <p:txBody>
          <a:bodyPr vert="horz" lIns="91440" tIns="45720" rIns="91440" bIns="45720" rtlCol="0">
            <a:noAutofit/>
          </a:bodyPr>
          <a:lstStyle/>
          <a:p>
            <a:r>
              <a:rPr lang="en-US" sz="1050" b="0" i="0" dirty="0">
                <a:effectLst/>
                <a:hlinkClick r:id="rId3"/>
              </a:rPr>
              <a:t>https://www.kaspersky.com/resource-center/definitions/what-is-a-digital-footprint</a:t>
            </a:r>
            <a:r>
              <a:rPr lang="en-US" sz="1050" b="0" i="0" dirty="0">
                <a:effectLst/>
              </a:rPr>
              <a:t>}</a:t>
            </a:r>
          </a:p>
          <a:p>
            <a:pPr marL="0" indent="0">
              <a:buNone/>
            </a:pPr>
            <a:endParaRPr lang="en-US" sz="1050" b="0" i="0" dirty="0">
              <a:effectLst/>
            </a:endParaRPr>
          </a:p>
          <a:p>
            <a:r>
              <a:rPr lang="en-US" sz="1050" b="0" i="0" dirty="0">
                <a:effectLst/>
                <a:hlinkClick r:id="rId4"/>
              </a:rPr>
              <a:t>https://en.wikipedia.org/wiki/Digital_footprint</a:t>
            </a:r>
            <a:r>
              <a:rPr lang="en-US" sz="1050" dirty="0"/>
              <a:t> </a:t>
            </a:r>
          </a:p>
          <a:p>
            <a:pPr marL="0" indent="0">
              <a:buNone/>
            </a:pPr>
            <a:endParaRPr lang="en-US" sz="1050" dirty="0"/>
          </a:p>
          <a:p>
            <a:r>
              <a:rPr lang="en-US" sz="1050" b="0" i="0" dirty="0">
                <a:effectLst/>
                <a:hlinkClick r:id="rId5"/>
              </a:rPr>
              <a:t>https://www.familylives.org.uk/advice/your-family/online-safety/digital-footprints/</a:t>
            </a:r>
            <a:r>
              <a:rPr lang="en-US" sz="1050" b="0" i="0" dirty="0">
                <a:effectLst/>
              </a:rPr>
              <a:t> </a:t>
            </a:r>
          </a:p>
          <a:p>
            <a:pPr marL="0" indent="0">
              <a:buNone/>
            </a:pPr>
            <a:endParaRPr lang="en-US" sz="1050" b="0" i="0" dirty="0">
              <a:effectLst/>
            </a:endParaRPr>
          </a:p>
          <a:p>
            <a:r>
              <a:rPr lang="en-US" sz="1050" b="0" i="0" dirty="0">
                <a:effectLst/>
                <a:hlinkClick r:id="rId6"/>
              </a:rPr>
              <a:t>https://www.internetsociety.org/learning/digital-footprints/</a:t>
            </a:r>
            <a:endParaRPr lang="en-US" sz="1050" b="0" i="0" dirty="0">
              <a:effectLst/>
            </a:endParaRPr>
          </a:p>
          <a:p>
            <a:pPr marL="0" indent="0">
              <a:buNone/>
            </a:pPr>
            <a:endParaRPr lang="en-US" sz="1050" dirty="0"/>
          </a:p>
          <a:p>
            <a:r>
              <a:rPr lang="en-US" sz="1050" b="0" i="0" dirty="0">
                <a:effectLst/>
                <a:hlinkClick r:id="rId7"/>
              </a:rPr>
              <a:t>https://learnenglishteens.britishcouncil.org/skills/reading/upper-intermediate-b2-reading/your-digital-footprint</a:t>
            </a:r>
            <a:endParaRPr lang="en-US" sz="1050" b="0" i="0" dirty="0">
              <a:effectLst/>
            </a:endParaRPr>
          </a:p>
          <a:p>
            <a:pPr marL="0" indent="0">
              <a:buNone/>
            </a:pPr>
            <a:endParaRPr lang="en-US" sz="1050" b="0" i="0" dirty="0">
              <a:effectLst/>
            </a:endParaRPr>
          </a:p>
          <a:p>
            <a:r>
              <a:rPr lang="en-US" sz="1050" b="0" i="0" dirty="0">
                <a:effectLst/>
                <a:hlinkClick r:id="rId8"/>
              </a:rPr>
              <a:t>https://blog-reputationx-com.translate.goog/digital-footprint?_x_tr_sl=en&amp;_x_tr_tl=pt&amp;_x_tr_hl=pt-BR&amp;_x_tr_pto=sc</a:t>
            </a:r>
            <a:endParaRPr lang="en-US" sz="1050" b="0" i="0" dirty="0">
              <a:effectLst/>
            </a:endParaRPr>
          </a:p>
          <a:p>
            <a:pPr marL="0" indent="0">
              <a:buNone/>
            </a:pPr>
            <a:endParaRPr lang="en-US" sz="1050" dirty="0"/>
          </a:p>
          <a:p>
            <a:r>
              <a:rPr lang="en-US" sz="1050" b="0" i="0" dirty="0">
                <a:effectLst/>
                <a:hlinkClick r:id="rId9"/>
              </a:rPr>
              <a:t>https://techterms.com/definition/digital_footprint</a:t>
            </a:r>
            <a:endParaRPr lang="en-US" sz="1050" b="0" i="0" dirty="0">
              <a:effectLst/>
            </a:endParaRPr>
          </a:p>
          <a:p>
            <a:pPr marL="0" indent="0">
              <a:buNone/>
            </a:pPr>
            <a:endParaRPr lang="en-US" sz="1050" b="0" i="0" dirty="0">
              <a:effectLst/>
            </a:endParaRPr>
          </a:p>
          <a:p>
            <a:r>
              <a:rPr lang="en-US" sz="1050" b="0" i="0" dirty="0">
                <a:effectLst/>
                <a:hlinkClick r:id="rId10"/>
              </a:rPr>
              <a:t>https://enhalo.co/360-security/detecting-the-hacker-digital-footprinting</a:t>
            </a:r>
            <a:endParaRPr lang="en-US" sz="1050" b="0" i="0" dirty="0">
              <a:effectLst/>
            </a:endParaRPr>
          </a:p>
        </p:txBody>
      </p:sp>
    </p:spTree>
    <p:extLst>
      <p:ext uri="{BB962C8B-B14F-4D97-AF65-F5344CB8AC3E}">
        <p14:creationId xmlns:p14="http://schemas.microsoft.com/office/powerpoint/2010/main" val="312147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6417733" y="490537"/>
            <a:ext cx="5291663" cy="1628775"/>
          </a:xfrm>
        </p:spPr>
        <p:txBody>
          <a:bodyPr anchor="b">
            <a:normAutofit/>
          </a:bodyPr>
          <a:lstStyle/>
          <a:p>
            <a:r>
              <a:rPr lang="es-AR" sz="4000"/>
              <a:t>Amenazas</a:t>
            </a:r>
            <a:r>
              <a:rPr lang="pt-BR" sz="4000"/>
              <a:t> de seguridad en internet</a:t>
            </a:r>
            <a:endParaRPr lang="pt-BR" sz="4000" dirty="0"/>
          </a:p>
        </p:txBody>
      </p:sp>
      <p:pic>
        <p:nvPicPr>
          <p:cNvPr id="3074" name="Picture 2">
            <a:extLst>
              <a:ext uri="{FF2B5EF4-FFF2-40B4-BE49-F238E27FC236}">
                <a16:creationId xmlns:a16="http://schemas.microsoft.com/office/drawing/2014/main" id="{6D61975C-57F0-4BB3-917C-72B953A5426A}"/>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178" r="11697"/>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BF5225F0-E168-4ABB-93B9-88609535163B}"/>
              </a:ext>
            </a:extLst>
          </p:cNvPr>
          <p:cNvSpPr>
            <a:spLocks noGrp="1"/>
          </p:cNvSpPr>
          <p:nvPr>
            <p:ph idx="1"/>
          </p:nvPr>
        </p:nvSpPr>
        <p:spPr>
          <a:xfrm>
            <a:off x="6417734" y="2614612"/>
            <a:ext cx="5291663" cy="3752849"/>
          </a:xfrm>
        </p:spPr>
        <p:txBody>
          <a:bodyPr>
            <a:normAutofit/>
          </a:bodyPr>
          <a:lstStyle/>
          <a:p>
            <a:pPr fontAlgn="base"/>
            <a:r>
              <a:rPr lang="pt-BR" sz="1100" b="1" u="sng" dirty="0"/>
              <a:t>Vírus</a:t>
            </a:r>
            <a:r>
              <a:rPr lang="pt-BR" sz="1100" dirty="0"/>
              <a:t>: </a:t>
            </a:r>
            <a:r>
              <a:rPr lang="es-ES" sz="1100" dirty="0"/>
              <a:t>Tal vez la amenaza más conocida para la seguridad informática, un virus informático es un programa diseñado para alterar el funcionamiento de un ordenador, sin el permiso o el conocimiento del usuario. Un virus se replica y ejecuta a sí mismo, normalmente causando daños al ordenador en el proceso.</a:t>
            </a:r>
            <a:endParaRPr lang="pt-BR" sz="1100" dirty="0"/>
          </a:p>
          <a:p>
            <a:pPr fontAlgn="base"/>
            <a:r>
              <a:rPr lang="pt-BR" sz="1100" b="1" u="sng" dirty="0"/>
              <a:t>Hackers y depredadores: </a:t>
            </a:r>
            <a:r>
              <a:rPr lang="es-ES" sz="1100" dirty="0"/>
              <a:t>Son las personas, y no los ordenadores, quienes crean los programas maliciosos y las amenazas a la seguridad informática. Los hackers y depredadores son programadores que victimizan a otros para su propio beneficio irrumpiendo en los sistemas informáticos para robar, alterar o destruir información como forma de ciberterrorismo. Estos depredadores online pueden comprometer la información de tarjetas de crédito, bloquear tus datos y robar tu identidad. Como habrá adivinado, las herramientas de seguridad en línea con protección contra el robo de identidad son una de las formas más eficaces de protegerse de este tipo de ciberdelincuentes</a:t>
            </a:r>
          </a:p>
          <a:p>
            <a:pPr fontAlgn="base"/>
            <a:r>
              <a:rPr lang="pt-BR" sz="1100" b="1" u="sng" dirty="0" err="1"/>
              <a:t>Phishing</a:t>
            </a:r>
            <a:r>
              <a:rPr lang="pt-BR" sz="1100" dirty="0"/>
              <a:t>: </a:t>
            </a:r>
            <a:r>
              <a:rPr lang="es-ES" sz="1100" dirty="0"/>
              <a:t>Haciéndose pasar por una persona o empresa de confianza, los “</a:t>
            </a:r>
            <a:r>
              <a:rPr lang="es-ES" sz="1100" dirty="0" err="1"/>
              <a:t>phisher</a:t>
            </a:r>
            <a:r>
              <a:rPr lang="es-ES" sz="1100" dirty="0"/>
              <a:t>” intentan robar información personal o financiera confidencial a través de correos electrónicos o mensajes instantáneos fraudulentos. Los ataques de phishing son algunos de los métodos más exitosos para los ciberdelincuentes que buscan una violación de datos.</a:t>
            </a:r>
            <a:endParaRPr lang="pt-BR" sz="1100" dirty="0"/>
          </a:p>
          <a:p>
            <a:pPr marL="0" indent="0">
              <a:buNone/>
            </a:pPr>
            <a:r>
              <a:rPr lang="en-US" sz="1100" dirty="0">
                <a:hlinkClick r:id="rId4"/>
              </a:rPr>
              <a:t>https://www.webroot.com/us/en/resources/tips-articles/computer-security-threats</a:t>
            </a:r>
            <a:r>
              <a:rPr lang="en-US" sz="1100" dirty="0"/>
              <a:t> </a:t>
            </a:r>
            <a:endParaRPr lang="pt-BR" sz="1100" dirty="0"/>
          </a:p>
        </p:txBody>
      </p:sp>
    </p:spTree>
    <p:extLst>
      <p:ext uri="{BB962C8B-B14F-4D97-AF65-F5344CB8AC3E}">
        <p14:creationId xmlns:p14="http://schemas.microsoft.com/office/powerpoint/2010/main" val="244357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dirty="0">
                <a:solidFill>
                  <a:srgbClr val="FF0000"/>
                </a:solidFill>
              </a:rPr>
              <a:t>Herramientas de seguridad en internet</a:t>
            </a:r>
            <a:endParaRPr lang="en-US" sz="3600" dirty="0">
              <a:solidFill>
                <a:srgbClr val="FF0000"/>
              </a:solidFill>
            </a:endParaRPr>
          </a:p>
        </p:txBody>
      </p:sp>
      <p:pic>
        <p:nvPicPr>
          <p:cNvPr id="6" name="Picture 5" descr="Candado encima de placa base de ordenador">
            <a:extLst>
              <a:ext uri="{FF2B5EF4-FFF2-40B4-BE49-F238E27FC236}">
                <a16:creationId xmlns:a16="http://schemas.microsoft.com/office/drawing/2014/main" id="{33D7EC3C-9D5E-AD08-1BB2-FCD41B2F0EC2}"/>
              </a:ext>
            </a:extLst>
          </p:cNvPr>
          <p:cNvPicPr>
            <a:picLocks noChangeAspect="1"/>
          </p:cNvPicPr>
          <p:nvPr/>
        </p:nvPicPr>
        <p:blipFill rotWithShape="1">
          <a:blip r:embed="rId2"/>
          <a:srcRect r="25389" b="-2"/>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118842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6499222" y="146649"/>
            <a:ext cx="5291663" cy="767751"/>
          </a:xfrm>
        </p:spPr>
        <p:txBody>
          <a:bodyPr vert="horz" lIns="91440" tIns="45720" rIns="91440" bIns="45720" rtlCol="0" anchor="b">
            <a:normAutofit fontScale="90000"/>
          </a:bodyPr>
          <a:lstStyle/>
          <a:p>
            <a:r>
              <a:rPr lang="en-US" sz="3700" b="1" dirty="0"/>
              <a:t>Herramientas de seguridad en internet Links</a:t>
            </a:r>
            <a:endParaRPr lang="en-US" sz="3700" dirty="0"/>
          </a:p>
        </p:txBody>
      </p:sp>
      <p:pic>
        <p:nvPicPr>
          <p:cNvPr id="17410" name="Picture 2">
            <a:extLst>
              <a:ext uri="{FF2B5EF4-FFF2-40B4-BE49-F238E27FC236}">
                <a16:creationId xmlns:a16="http://schemas.microsoft.com/office/drawing/2014/main" id="{B60795A8-37F0-49AA-9136-CA134ABE75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37" r="18436" b="-1"/>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6499221" y="914400"/>
            <a:ext cx="5291663" cy="3752849"/>
          </a:xfrm>
        </p:spPr>
        <p:txBody>
          <a:bodyPr vert="horz" lIns="91440" tIns="45720" rIns="91440" bIns="45720" rtlCol="0">
            <a:noAutofit/>
          </a:bodyPr>
          <a:lstStyle/>
          <a:p>
            <a:pPr>
              <a:lnSpc>
                <a:spcPct val="150000"/>
              </a:lnSpc>
            </a:pPr>
            <a:r>
              <a:rPr lang="en-US" sz="1000" b="0" i="0" dirty="0">
                <a:effectLst/>
                <a:hlinkClick r:id="rId3"/>
              </a:rPr>
              <a:t>https://www.jigsawacademy.com/the-top-5-cyber-security-tools-used-by-organizations/</a:t>
            </a:r>
            <a:endParaRPr lang="en-US" sz="1000" b="0" i="0" dirty="0">
              <a:effectLst/>
            </a:endParaRPr>
          </a:p>
          <a:p>
            <a:pPr>
              <a:lnSpc>
                <a:spcPct val="150000"/>
              </a:lnSpc>
            </a:pPr>
            <a:r>
              <a:rPr lang="en-US" sz="1000" b="0" i="0" dirty="0">
                <a:effectLst/>
                <a:hlinkClick r:id="rId4"/>
              </a:rPr>
              <a:t>https://www.techtudo.com.br/tudo-sobre/pc-tools-internet-security.html</a:t>
            </a:r>
            <a:endParaRPr lang="en-US" sz="1000" b="0" i="0" dirty="0">
              <a:effectLst/>
            </a:endParaRPr>
          </a:p>
          <a:p>
            <a:pPr>
              <a:lnSpc>
                <a:spcPct val="150000"/>
              </a:lnSpc>
            </a:pPr>
            <a:r>
              <a:rPr lang="en-US" sz="1000" b="0" i="0" dirty="0">
                <a:effectLst/>
                <a:hlinkClick r:id="rId5"/>
              </a:rPr>
              <a:t>https://blog.gigamon.com/2019/06/13/what-is-network-security-14-tools-and-techniques-to-know/</a:t>
            </a:r>
            <a:endParaRPr lang="en-US" sz="1000" dirty="0"/>
          </a:p>
          <a:p>
            <a:pPr>
              <a:lnSpc>
                <a:spcPct val="150000"/>
              </a:lnSpc>
            </a:pPr>
            <a:r>
              <a:rPr lang="en-US" sz="1000" b="0" i="0" dirty="0">
                <a:effectLst/>
                <a:hlinkClick r:id="rId6"/>
              </a:rPr>
              <a:t>https://www.javatpoint.com/cyber-security-tools</a:t>
            </a:r>
            <a:endParaRPr lang="en-US" sz="1000" b="0" i="0" dirty="0">
              <a:effectLst/>
            </a:endParaRPr>
          </a:p>
          <a:p>
            <a:pPr>
              <a:lnSpc>
                <a:spcPct val="150000"/>
              </a:lnSpc>
            </a:pPr>
            <a:r>
              <a:rPr lang="en-US" sz="1000" b="0" i="0" dirty="0">
                <a:effectLst/>
                <a:hlinkClick r:id="rId7"/>
              </a:rPr>
              <a:t>https://theexodusroad.com/10-tools-to-keep-your-kids-safe-online/</a:t>
            </a:r>
            <a:endParaRPr lang="en-US" sz="1000" dirty="0"/>
          </a:p>
          <a:p>
            <a:pPr>
              <a:lnSpc>
                <a:spcPct val="150000"/>
              </a:lnSpc>
            </a:pPr>
            <a:r>
              <a:rPr lang="en-US" sz="1000" b="0" i="0" dirty="0">
                <a:effectLst/>
                <a:hlinkClick r:id="rId8"/>
              </a:rPr>
              <a:t>https://staysafeonline.org/blog/guide-essential-tools-keep-children-safe-online/</a:t>
            </a:r>
            <a:endParaRPr lang="en-US" sz="1000" b="0" i="0" dirty="0">
              <a:effectLst/>
            </a:endParaRPr>
          </a:p>
          <a:p>
            <a:pPr>
              <a:lnSpc>
                <a:spcPct val="150000"/>
              </a:lnSpc>
            </a:pPr>
            <a:r>
              <a:rPr lang="en-US" sz="1000" b="0" i="0" dirty="0">
                <a:effectLst/>
                <a:hlinkClick r:id="rId9"/>
              </a:rPr>
              <a:t>https://internetsafety101.org/Internetsafetytools</a:t>
            </a:r>
            <a:endParaRPr lang="en-US" sz="1000" dirty="0"/>
          </a:p>
          <a:p>
            <a:pPr>
              <a:lnSpc>
                <a:spcPct val="150000"/>
              </a:lnSpc>
            </a:pPr>
            <a:r>
              <a:rPr lang="en-US" sz="1000" b="0" i="0" dirty="0">
                <a:effectLst/>
                <a:hlinkClick r:id="rId10"/>
              </a:rPr>
              <a:t>https://www.makeuseof.com/tag/7-family-safety-tools-using-kids-online/</a:t>
            </a:r>
            <a:endParaRPr lang="en-US" sz="1000" b="0" i="0" dirty="0">
              <a:effectLst/>
            </a:endParaRPr>
          </a:p>
          <a:p>
            <a:pPr>
              <a:lnSpc>
                <a:spcPct val="150000"/>
              </a:lnSpc>
            </a:pPr>
            <a:r>
              <a:rPr lang="en-US" sz="1000" b="0" i="0" dirty="0">
                <a:effectLst/>
                <a:hlinkClick r:id="rId11"/>
              </a:rPr>
              <a:t>https://www.yourlocalsecurity.com/blog/7-awesome-tech-tools-to-keep-kids-safe-online/</a:t>
            </a:r>
            <a:endParaRPr lang="en-US" sz="1000" b="0" i="0" dirty="0">
              <a:effectLst/>
            </a:endParaRPr>
          </a:p>
          <a:p>
            <a:pPr>
              <a:lnSpc>
                <a:spcPct val="150000"/>
              </a:lnSpc>
            </a:pPr>
            <a:r>
              <a:rPr lang="en-US" sz="1000" b="0" i="0" dirty="0">
                <a:effectLst/>
                <a:hlinkClick r:id="rId12"/>
              </a:rPr>
              <a:t>https://www.kaspersky.com/resource-center/preemptive-safety/kids-online-safety</a:t>
            </a:r>
            <a:endParaRPr lang="en-US" sz="1000" b="0" i="0" dirty="0">
              <a:effectLst/>
            </a:endParaRPr>
          </a:p>
          <a:p>
            <a:pPr>
              <a:lnSpc>
                <a:spcPct val="150000"/>
              </a:lnSpc>
            </a:pPr>
            <a:r>
              <a:rPr lang="en-US" sz="1000" b="0" i="0" dirty="0">
                <a:effectLst/>
                <a:hlinkClick r:id="rId13"/>
              </a:rPr>
              <a:t>https://kidshealth.org/en/parents/net-safety.html</a:t>
            </a:r>
            <a:endParaRPr lang="en-US" sz="1000" b="0" i="0" dirty="0">
              <a:effectLst/>
            </a:endParaRPr>
          </a:p>
          <a:p>
            <a:pPr>
              <a:lnSpc>
                <a:spcPct val="150000"/>
              </a:lnSpc>
            </a:pPr>
            <a:r>
              <a:rPr lang="en-US" sz="1000" b="0" i="0" dirty="0">
                <a:effectLst/>
                <a:hlinkClick r:id="rId14"/>
              </a:rPr>
              <a:t>https://sectigostore.com/blog/internet-safety-for-kids-resources-tools-for-parents/</a:t>
            </a:r>
            <a:r>
              <a:rPr lang="en-US" sz="1000" b="0" i="0" dirty="0">
                <a:effectLst/>
              </a:rPr>
              <a:t> </a:t>
            </a:r>
          </a:p>
          <a:p>
            <a:pPr>
              <a:lnSpc>
                <a:spcPct val="150000"/>
              </a:lnSpc>
            </a:pPr>
            <a:r>
              <a:rPr lang="en-US" sz="1000" b="0" i="0" dirty="0">
                <a:effectLst/>
                <a:hlinkClick r:id="rId15"/>
              </a:rPr>
              <a:t>https://br.norton.com/norton-family</a:t>
            </a:r>
            <a:r>
              <a:rPr lang="en-US" sz="1000" b="0" i="0" dirty="0">
                <a:effectLst/>
              </a:rPr>
              <a:t> </a:t>
            </a:r>
          </a:p>
          <a:p>
            <a:pPr>
              <a:lnSpc>
                <a:spcPct val="150000"/>
              </a:lnSpc>
            </a:pPr>
            <a:r>
              <a:rPr lang="en-US" sz="1000" b="0" i="0" dirty="0">
                <a:effectLst/>
                <a:hlinkClick r:id="rId16"/>
              </a:rPr>
              <a:t>https://www.techradar.com/best/parental-control</a:t>
            </a:r>
            <a:r>
              <a:rPr lang="en-US" sz="1000" dirty="0"/>
              <a:t> </a:t>
            </a:r>
          </a:p>
          <a:p>
            <a:pPr>
              <a:lnSpc>
                <a:spcPct val="150000"/>
              </a:lnSpc>
            </a:pPr>
            <a:r>
              <a:rPr lang="en-US" sz="1000" b="0" i="0" dirty="0">
                <a:effectLst/>
                <a:hlinkClick r:id="rId17"/>
              </a:rPr>
              <a:t>https://www.pcmag.com/picks/the-best-parental-control-software</a:t>
            </a:r>
            <a:endParaRPr lang="en-US" sz="1000" b="0" i="0" dirty="0">
              <a:effectLst/>
            </a:endParaRPr>
          </a:p>
          <a:p>
            <a:pPr>
              <a:lnSpc>
                <a:spcPct val="150000"/>
              </a:lnSpc>
            </a:pPr>
            <a:r>
              <a:rPr lang="en-US" sz="1000" b="0" i="0" dirty="0">
                <a:effectLst/>
                <a:hlinkClick r:id="rId18"/>
              </a:rPr>
              <a:t>https://www.youtube.com/kids/parent-resources/</a:t>
            </a:r>
            <a:r>
              <a:rPr lang="en-US" sz="1000" b="0" i="0" dirty="0">
                <a:effectLst/>
              </a:rPr>
              <a:t> </a:t>
            </a:r>
          </a:p>
        </p:txBody>
      </p:sp>
    </p:spTree>
    <p:extLst>
      <p:ext uri="{BB962C8B-B14F-4D97-AF65-F5344CB8AC3E}">
        <p14:creationId xmlns:p14="http://schemas.microsoft.com/office/powerpoint/2010/main" val="3517975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dirty="0" err="1">
                <a:solidFill>
                  <a:srgbClr val="FF0000"/>
                </a:solidFill>
              </a:rPr>
              <a:t>Contenido</a:t>
            </a:r>
            <a:r>
              <a:rPr lang="en-US" sz="3600" b="1" dirty="0">
                <a:solidFill>
                  <a:srgbClr val="FF0000"/>
                </a:solidFill>
              </a:rPr>
              <a:t> Extra</a:t>
            </a:r>
            <a:endParaRPr lang="en-US" sz="3600" dirty="0">
              <a:solidFill>
                <a:srgbClr val="FF0000"/>
              </a:solidFill>
            </a:endParaRPr>
          </a:p>
        </p:txBody>
      </p:sp>
      <p:pic>
        <p:nvPicPr>
          <p:cNvPr id="6" name="Picture 5">
            <a:extLst>
              <a:ext uri="{FF2B5EF4-FFF2-40B4-BE49-F238E27FC236}">
                <a16:creationId xmlns:a16="http://schemas.microsoft.com/office/drawing/2014/main" id="{0B53BBCF-E633-75D8-3483-BE802EF6D4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717" r="19717"/>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2" name="CuadroTexto 1">
            <a:extLst>
              <a:ext uri="{FF2B5EF4-FFF2-40B4-BE49-F238E27FC236}">
                <a16:creationId xmlns:a16="http://schemas.microsoft.com/office/drawing/2014/main" id="{A564C06E-8844-1406-9B5E-6FA7D268E79E}"/>
              </a:ext>
            </a:extLst>
          </p:cNvPr>
          <p:cNvSpPr txBox="1"/>
          <p:nvPr/>
        </p:nvSpPr>
        <p:spPr>
          <a:xfrm>
            <a:off x="20" y="6858000"/>
            <a:ext cx="7665573" cy="230832"/>
          </a:xfrm>
          <a:prstGeom prst="rect">
            <a:avLst/>
          </a:prstGeom>
          <a:noFill/>
        </p:spPr>
        <p:txBody>
          <a:bodyPr wrap="square" rtlCol="0">
            <a:spAutoFit/>
          </a:bodyPr>
          <a:lstStyle/>
          <a:p>
            <a:r>
              <a:rPr lang="es-AR" sz="900">
                <a:hlinkClick r:id="rId3" tooltip="https://journalistsresource.org/media/13-security-tips-journalists-hate-online/"/>
              </a:rPr>
              <a:t>Esta foto</a:t>
            </a:r>
            <a:r>
              <a:rPr lang="es-AR" sz="900"/>
              <a:t> de Autor desconocido está bajo licencia </a:t>
            </a:r>
            <a:r>
              <a:rPr lang="es-AR" sz="900">
                <a:hlinkClick r:id="rId4" tooltip="https://creativecommons.org/licenses/by-nd/3.0/"/>
              </a:rPr>
              <a:t>CC BY-ND</a:t>
            </a:r>
            <a:endParaRPr lang="es-AR" sz="900"/>
          </a:p>
        </p:txBody>
      </p:sp>
    </p:spTree>
    <p:extLst>
      <p:ext uri="{BB962C8B-B14F-4D97-AF65-F5344CB8AC3E}">
        <p14:creationId xmlns:p14="http://schemas.microsoft.com/office/powerpoint/2010/main" val="413112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Texto&#10;&#10;Descripción generada automáticamente">
            <a:extLst>
              <a:ext uri="{FF2B5EF4-FFF2-40B4-BE49-F238E27FC236}">
                <a16:creationId xmlns:a16="http://schemas.microsoft.com/office/drawing/2014/main" id="{286BA420-3E38-77A5-B26C-9BF14054B99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092" b="1903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aixaDeTexto 3">
            <a:extLst>
              <a:ext uri="{FF2B5EF4-FFF2-40B4-BE49-F238E27FC236}">
                <a16:creationId xmlns:a16="http://schemas.microsoft.com/office/drawing/2014/main" id="{3890365F-9216-442A-B062-3FFCEBE57AC6}"/>
              </a:ext>
            </a:extLst>
          </p:cNvPr>
          <p:cNvSpPr txBox="1"/>
          <p:nvPr/>
        </p:nvSpPr>
        <p:spPr>
          <a:xfrm>
            <a:off x="242532" y="3990975"/>
            <a:ext cx="11682768" cy="2452687"/>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1200" dirty="0">
                <a:hlinkClick r:id="rId4"/>
              </a:rPr>
              <a:t>https://www.youtube.com/watch?v=JSx7MBIOnW4</a:t>
            </a:r>
            <a:endParaRPr lang="en-US" sz="1200" dirty="0"/>
          </a:p>
          <a:p>
            <a:pPr indent="-228600">
              <a:lnSpc>
                <a:spcPct val="90000"/>
              </a:lnSpc>
              <a:spcAft>
                <a:spcPts val="600"/>
              </a:spcAft>
              <a:buFont typeface="Arial" panose="020B0604020202020204" pitchFamily="34" charset="0"/>
              <a:buChar char="•"/>
            </a:pPr>
            <a:r>
              <a:rPr lang="en-US" sz="1200" dirty="0">
                <a:hlinkClick r:id="rId5"/>
              </a:rPr>
              <a:t>https://www.csa.gov.sg/Programmes/sg-cyber-safe-students/videos/cyber-safety-kids-rsa-security</a:t>
            </a:r>
            <a:endParaRPr lang="en-US" sz="1200" dirty="0"/>
          </a:p>
          <a:p>
            <a:pPr indent="-228600">
              <a:lnSpc>
                <a:spcPct val="90000"/>
              </a:lnSpc>
              <a:spcAft>
                <a:spcPts val="600"/>
              </a:spcAft>
              <a:buFont typeface="Arial" panose="020B0604020202020204" pitchFamily="34" charset="0"/>
              <a:buChar char="•"/>
            </a:pPr>
            <a:r>
              <a:rPr lang="en-US" sz="1200" dirty="0">
                <a:hlinkClick r:id="rId6"/>
              </a:rPr>
              <a:t>https://www.youtube.com/watch?v=8tR9P4QX82I</a:t>
            </a:r>
            <a:endParaRPr lang="en-US" sz="1200" dirty="0"/>
          </a:p>
          <a:p>
            <a:pPr indent="-228600">
              <a:lnSpc>
                <a:spcPct val="90000"/>
              </a:lnSpc>
              <a:spcAft>
                <a:spcPts val="600"/>
              </a:spcAft>
              <a:buFont typeface="Arial" panose="020B0604020202020204" pitchFamily="34" charset="0"/>
              <a:buChar char="•"/>
            </a:pPr>
            <a:r>
              <a:rPr lang="en-US" sz="1200" dirty="0">
                <a:hlinkClick r:id="rId7"/>
              </a:rPr>
              <a:t>https://www.cisecurity.org/blog/6-educational-cybersecurity-resources-for-kids/</a:t>
            </a:r>
            <a:endParaRPr lang="en-US" sz="1200" dirty="0"/>
          </a:p>
          <a:p>
            <a:pPr indent="-228600">
              <a:lnSpc>
                <a:spcPct val="90000"/>
              </a:lnSpc>
              <a:spcAft>
                <a:spcPts val="600"/>
              </a:spcAft>
              <a:buFont typeface="Arial" panose="020B0604020202020204" pitchFamily="34" charset="0"/>
              <a:buChar char="•"/>
            </a:pPr>
            <a:r>
              <a:rPr lang="en-US" sz="1200" dirty="0">
                <a:hlinkClick r:id="rId8"/>
              </a:rPr>
              <a:t>https://www.getcybersafe.gc.ca/en/blogs/cyber-security-kids-how-parents-can-talk-their-children</a:t>
            </a:r>
            <a:endParaRPr lang="en-US" sz="1200" dirty="0"/>
          </a:p>
          <a:p>
            <a:pPr indent="-228600">
              <a:lnSpc>
                <a:spcPct val="90000"/>
              </a:lnSpc>
              <a:spcAft>
                <a:spcPts val="600"/>
              </a:spcAft>
              <a:buFont typeface="Arial" panose="020B0604020202020204" pitchFamily="34" charset="0"/>
              <a:buChar char="•"/>
            </a:pPr>
            <a:r>
              <a:rPr lang="en-US" sz="1200" dirty="0">
                <a:hlinkClick r:id="rId9"/>
              </a:rPr>
              <a:t>https://usa.kaspersky.com/resource-center/preemptive-safety/cybersecurity-for-kids</a:t>
            </a:r>
            <a:endParaRPr lang="en-US" sz="1200" dirty="0"/>
          </a:p>
          <a:p>
            <a:pPr indent="-228600">
              <a:lnSpc>
                <a:spcPct val="90000"/>
              </a:lnSpc>
              <a:spcAft>
                <a:spcPts val="600"/>
              </a:spcAft>
              <a:buFont typeface="Arial" panose="020B0604020202020204" pitchFamily="34" charset="0"/>
              <a:buChar char="•"/>
            </a:pPr>
            <a:r>
              <a:rPr lang="en-US" sz="1200" dirty="0">
                <a:hlinkClick r:id="rId10"/>
              </a:rPr>
              <a:t>https://www.cisa.gov/sites/default/files/publications/Kids%20Cybersecurity%20Presentation.pdf</a:t>
            </a:r>
            <a:endParaRPr lang="en-US" sz="1200" dirty="0"/>
          </a:p>
          <a:p>
            <a:pPr indent="-228600">
              <a:lnSpc>
                <a:spcPct val="90000"/>
              </a:lnSpc>
              <a:spcAft>
                <a:spcPts val="600"/>
              </a:spcAft>
              <a:buFont typeface="Arial" panose="020B0604020202020204" pitchFamily="34" charset="0"/>
              <a:buChar char="•"/>
            </a:pPr>
            <a:r>
              <a:rPr lang="en-US" sz="1200" dirty="0">
                <a:hlinkClick r:id="rId11"/>
              </a:rPr>
              <a:t>https://au.norton.com/internetsecurity-kids-safety-middle-school-kit-a-broader-world-of-cybersecurity-protection.html</a:t>
            </a:r>
            <a:endParaRPr lang="en-US" sz="1200" dirty="0"/>
          </a:p>
          <a:p>
            <a:pPr indent="-228600">
              <a:lnSpc>
                <a:spcPct val="90000"/>
              </a:lnSpc>
              <a:spcAft>
                <a:spcPts val="600"/>
              </a:spcAft>
              <a:buFont typeface="Arial" panose="020B0604020202020204" pitchFamily="34" charset="0"/>
              <a:buChar char="•"/>
            </a:pPr>
            <a:r>
              <a:rPr lang="en-US" sz="1200" dirty="0">
                <a:hlinkClick r:id="rId12"/>
              </a:rPr>
              <a:t>https://www.safewise.com/resources/internet-safety-kids/</a:t>
            </a:r>
            <a:endParaRPr lang="en-US" sz="1200" dirty="0"/>
          </a:p>
          <a:p>
            <a:pPr indent="-228600">
              <a:lnSpc>
                <a:spcPct val="90000"/>
              </a:lnSpc>
              <a:spcAft>
                <a:spcPts val="600"/>
              </a:spcAft>
              <a:buFont typeface="Arial" panose="020B0604020202020204" pitchFamily="34" charset="0"/>
              <a:buChar char="•"/>
            </a:pPr>
            <a:r>
              <a:rPr lang="en-US" sz="1200" dirty="0">
                <a:hlinkClick r:id="rId13"/>
              </a:rPr>
              <a:t>https://www.outlookindia.com/website/story/outlook-spotlight-cybersecurity-for-kids-its-never-too-early-to-begin/386647</a:t>
            </a:r>
            <a:endParaRPr lang="en-US" sz="1200" dirty="0"/>
          </a:p>
          <a:p>
            <a:pPr indent="-228600">
              <a:lnSpc>
                <a:spcPct val="90000"/>
              </a:lnSpc>
              <a:spcAft>
                <a:spcPts val="600"/>
              </a:spcAft>
              <a:buFont typeface="Arial" panose="020B0604020202020204" pitchFamily="34" charset="0"/>
              <a:buChar char="•"/>
            </a:pPr>
            <a:r>
              <a:rPr lang="en-US" sz="1200" dirty="0">
                <a:hlinkClick r:id="rId14"/>
              </a:rPr>
              <a:t>https://www.triptecnologia.com.br/single-post/2019/10/11/10-dicas-de-seguran%C3%A7a-na-internet-para-crian%C3%A7as</a:t>
            </a:r>
            <a:r>
              <a:rPr lang="en-US" sz="1200" dirty="0"/>
              <a:t> </a:t>
            </a:r>
          </a:p>
        </p:txBody>
      </p:sp>
    </p:spTree>
    <p:extLst>
      <p:ext uri="{BB962C8B-B14F-4D97-AF65-F5344CB8AC3E}">
        <p14:creationId xmlns:p14="http://schemas.microsoft.com/office/powerpoint/2010/main" val="138106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455791-CA39-5778-7E56-C7131D35DE3D}"/>
              </a:ext>
            </a:extLst>
          </p:cNvPr>
          <p:cNvPicPr>
            <a:picLocks noChangeAspect="1"/>
          </p:cNvPicPr>
          <p:nvPr/>
        </p:nvPicPr>
        <p:blipFill rotWithShape="1">
          <a:blip r:embed="rId2"/>
          <a:srcRect t="14048" b="638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aixaDeTexto 3">
            <a:extLst>
              <a:ext uri="{FF2B5EF4-FFF2-40B4-BE49-F238E27FC236}">
                <a16:creationId xmlns:a16="http://schemas.microsoft.com/office/drawing/2014/main" id="{3890365F-9216-442A-B062-3FFCEBE57AC6}"/>
              </a:ext>
            </a:extLst>
          </p:cNvPr>
          <p:cNvSpPr txBox="1"/>
          <p:nvPr/>
        </p:nvSpPr>
        <p:spPr>
          <a:xfrm>
            <a:off x="0" y="3914775"/>
            <a:ext cx="12030075" cy="245268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200" dirty="0">
                <a:hlinkClick r:id="rId3"/>
              </a:rPr>
              <a:t>https://www.youtube.com/watch?v=IRYbq9EMyNM</a:t>
            </a:r>
            <a:endParaRPr lang="en-US" sz="1200" dirty="0"/>
          </a:p>
          <a:p>
            <a:pPr indent="-228600">
              <a:lnSpc>
                <a:spcPct val="90000"/>
              </a:lnSpc>
              <a:spcAft>
                <a:spcPts val="600"/>
              </a:spcAft>
              <a:buFont typeface="Arial" panose="020B0604020202020204" pitchFamily="34" charset="0"/>
              <a:buChar char="•"/>
            </a:pPr>
            <a:r>
              <a:rPr lang="en-US" sz="1200" dirty="0">
                <a:hlinkClick r:id="rId4"/>
              </a:rPr>
              <a:t>https://www.youtube.com/watch?v=TfAO8P5oVeI</a:t>
            </a:r>
            <a:endParaRPr lang="en-US" sz="1200" dirty="0"/>
          </a:p>
          <a:p>
            <a:pPr indent="-228600">
              <a:lnSpc>
                <a:spcPct val="90000"/>
              </a:lnSpc>
              <a:spcAft>
                <a:spcPts val="600"/>
              </a:spcAft>
              <a:buFont typeface="Arial" panose="020B0604020202020204" pitchFamily="34" charset="0"/>
              <a:buChar char="•"/>
            </a:pPr>
            <a:r>
              <a:rPr lang="en-US" sz="1200" dirty="0">
                <a:hlinkClick r:id="rId5"/>
              </a:rPr>
              <a:t>https://www.youtube.com/watch?v=t43OKYEqw8U</a:t>
            </a:r>
            <a:endParaRPr lang="en-US" sz="1200" dirty="0"/>
          </a:p>
          <a:p>
            <a:pPr indent="-228600">
              <a:lnSpc>
                <a:spcPct val="90000"/>
              </a:lnSpc>
              <a:spcAft>
                <a:spcPts val="600"/>
              </a:spcAft>
              <a:buFont typeface="Arial" panose="020B0604020202020204" pitchFamily="34" charset="0"/>
              <a:buChar char="•"/>
            </a:pPr>
            <a:r>
              <a:rPr lang="en-US" sz="1200" dirty="0">
                <a:hlinkClick r:id="rId6"/>
              </a:rPr>
              <a:t>https://zillion.com.br/seguranca-infantil-na-internet/</a:t>
            </a:r>
            <a:endParaRPr lang="en-US" sz="1200" dirty="0"/>
          </a:p>
          <a:p>
            <a:pPr indent="-228600">
              <a:lnSpc>
                <a:spcPct val="90000"/>
              </a:lnSpc>
              <a:spcAft>
                <a:spcPts val="600"/>
              </a:spcAft>
              <a:buFont typeface="Arial" panose="020B0604020202020204" pitchFamily="34" charset="0"/>
              <a:buChar char="•"/>
            </a:pPr>
            <a:r>
              <a:rPr lang="en-US" sz="1200" dirty="0">
                <a:hlinkClick r:id="rId7"/>
              </a:rPr>
              <a:t>https://revistacrescer.globo.com/Criancas/Comportamento/noticia/2020/05/8-dicas-para-garantir-seguranca-online.html</a:t>
            </a:r>
            <a:endParaRPr lang="en-US" sz="1200" dirty="0"/>
          </a:p>
          <a:p>
            <a:pPr indent="-228600">
              <a:lnSpc>
                <a:spcPct val="90000"/>
              </a:lnSpc>
              <a:spcAft>
                <a:spcPts val="600"/>
              </a:spcAft>
              <a:buFont typeface="Arial" panose="020B0604020202020204" pitchFamily="34" charset="0"/>
              <a:buChar char="•"/>
            </a:pPr>
            <a:r>
              <a:rPr lang="en-US" sz="1200" dirty="0">
                <a:hlinkClick r:id="rId8"/>
              </a:rPr>
              <a:t>https://blog.avast.com/pt-br/as-7-regras-de-seguranca-e-privacidade-para-criancas-na-internet</a:t>
            </a:r>
            <a:r>
              <a:rPr lang="en-US" sz="1200" dirty="0"/>
              <a:t> </a:t>
            </a:r>
          </a:p>
        </p:txBody>
      </p:sp>
    </p:spTree>
    <p:extLst>
      <p:ext uri="{BB962C8B-B14F-4D97-AF65-F5344CB8AC3E}">
        <p14:creationId xmlns:p14="http://schemas.microsoft.com/office/powerpoint/2010/main" val="47156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magen que contiene alimentos, caja&#10;&#10;Descripción generada automáticamente">
            <a:extLst>
              <a:ext uri="{FF2B5EF4-FFF2-40B4-BE49-F238E27FC236}">
                <a16:creationId xmlns:a16="http://schemas.microsoft.com/office/drawing/2014/main" id="{A43904C0-11A5-818A-0B35-5FFDEF6247A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991"/>
          <a:stretch/>
        </p:blipFill>
        <p:spPr>
          <a:xfrm>
            <a:off x="20" y="1"/>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p:spPr>
      </p:pic>
      <p:sp>
        <p:nvSpPr>
          <p:cNvPr id="5" name="CuadroTexto 4">
            <a:extLst>
              <a:ext uri="{FF2B5EF4-FFF2-40B4-BE49-F238E27FC236}">
                <a16:creationId xmlns:a16="http://schemas.microsoft.com/office/drawing/2014/main" id="{13036C76-CF25-F4C1-DE64-314CDE13507F}"/>
              </a:ext>
            </a:extLst>
          </p:cNvPr>
          <p:cNvSpPr txBox="1"/>
          <p:nvPr/>
        </p:nvSpPr>
        <p:spPr>
          <a:xfrm>
            <a:off x="-75481" y="6552199"/>
            <a:ext cx="418165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bg1"/>
                </a:solidFill>
                <a:effectLst/>
                <a:uLnTx/>
                <a:uFillTx/>
                <a:latin typeface="Calibri" panose="020F0502020204030204"/>
                <a:ea typeface="+mn-ea"/>
                <a:cs typeface="+mn-cs"/>
                <a:hlinkClick r:id="rId4" tooltip="https://www.linkedin.com/in/federicobasualdo/">
                  <a:extLst>
                    <a:ext uri="{A12FA001-AC4F-418D-AE19-62706E023703}">
                      <ahyp:hlinkClr xmlns:ahyp="http://schemas.microsoft.com/office/drawing/2018/hyperlinkcolor" val="tx"/>
                    </a:ext>
                  </a:extLst>
                </a:hlinkClick>
              </a:rPr>
              <a:t>https://www.linkedin.com/in/federicobasualdo/</a:t>
            </a:r>
            <a:endParaRPr kumimoji="0" lang="pt-BR"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FDABE4B8-0EC1-15A8-83FC-5758946FF76E}"/>
              </a:ext>
            </a:extLst>
          </p:cNvPr>
          <p:cNvSpPr txBox="1"/>
          <p:nvPr/>
        </p:nvSpPr>
        <p:spPr>
          <a:xfrm>
            <a:off x="4373593" y="6552199"/>
            <a:ext cx="389482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bg1"/>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https://www.youtube.com/fedebasualdo94</a:t>
            </a:r>
            <a:endParaRPr kumimoji="0" lang="pt-BR"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6" name="CuadroTexto 15">
            <a:extLst>
              <a:ext uri="{FF2B5EF4-FFF2-40B4-BE49-F238E27FC236}">
                <a16:creationId xmlns:a16="http://schemas.microsoft.com/office/drawing/2014/main" id="{835A389E-C622-FFBA-37DC-EB4D7C9CB9FB}"/>
              </a:ext>
            </a:extLst>
          </p:cNvPr>
          <p:cNvSpPr txBox="1"/>
          <p:nvPr/>
        </p:nvSpPr>
        <p:spPr>
          <a:xfrm>
            <a:off x="8803257" y="6552199"/>
            <a:ext cx="304943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chemeClr val="bg1"/>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https://github.com/fedebasualdo</a:t>
            </a:r>
            <a:endParaRPr kumimoji="0" lang="pt-BR" sz="1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65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i="0" dirty="0">
                <a:solidFill>
                  <a:srgbClr val="FF0000"/>
                </a:solidFill>
                <a:effectLst/>
              </a:rPr>
              <a:t>Depredadores Ciberneticos</a:t>
            </a:r>
            <a:endParaRPr lang="en-US" sz="3600" dirty="0">
              <a:solidFill>
                <a:srgbClr val="FF0000"/>
              </a:solidFill>
            </a:endParaRPr>
          </a:p>
        </p:txBody>
      </p:sp>
      <p:pic>
        <p:nvPicPr>
          <p:cNvPr id="14" name="Picture 5">
            <a:extLst>
              <a:ext uri="{FF2B5EF4-FFF2-40B4-BE49-F238E27FC236}">
                <a16:creationId xmlns:a16="http://schemas.microsoft.com/office/drawing/2014/main" id="{4E6BA173-D186-B24B-74B3-EEB6812DDEBB}"/>
              </a:ext>
            </a:extLst>
          </p:cNvPr>
          <p:cNvPicPr>
            <a:picLocks noChangeAspect="1"/>
          </p:cNvPicPr>
          <p:nvPr/>
        </p:nvPicPr>
        <p:blipFill rotWithShape="1">
          <a:blip r:embed="rId2"/>
          <a:srcRect l="18477" r="18649"/>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349896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idx="1"/>
          </p:nvPr>
        </p:nvSpPr>
        <p:spPr>
          <a:xfrm>
            <a:off x="66608" y="575970"/>
            <a:ext cx="6096000" cy="5157536"/>
          </a:xfrm>
        </p:spPr>
        <p:txBody>
          <a:bodyPr>
            <a:normAutofit/>
          </a:bodyPr>
          <a:lstStyle/>
          <a:p>
            <a:pPr algn="l" fontAlgn="base"/>
            <a:r>
              <a:rPr lang="es-ES" sz="1000" b="0" i="0" dirty="0">
                <a:solidFill>
                  <a:srgbClr val="4E4E4E"/>
                </a:solidFill>
                <a:effectLst/>
              </a:rPr>
              <a:t>Internet es mucho más anónimo que el mundo real. La gente puede ocultar su identidad o incluso fingir ser alguien que no es. Esto puede representar a veces un peligro real para los niños y adolescentes que están en línea. Los depredadores en línea pueden intentar atraer a niños y adolescentes a conversaciones sexuales o incluso a encuentros cara a cara. A veces, los depredadores envían material obsceno o piden a los niños que envíen fotos de sí mismos. Por eso es importante que </a:t>
            </a:r>
            <a:r>
              <a:rPr lang="es-ES" sz="1000" b="1" i="1" dirty="0">
                <a:solidFill>
                  <a:srgbClr val="4E4E4E"/>
                </a:solidFill>
                <a:effectLst/>
              </a:rPr>
              <a:t>enseñe a sus hijos a estar en guardia siempre que se conecten a Internet.</a:t>
            </a:r>
            <a:endParaRPr lang="en-US" sz="1000" b="1" i="1" dirty="0">
              <a:solidFill>
                <a:srgbClr val="4E4E4E"/>
              </a:solidFill>
              <a:effectLst/>
            </a:endParaRPr>
          </a:p>
          <a:p>
            <a:pPr algn="l" fontAlgn="base"/>
            <a:r>
              <a:rPr lang="es-ES" sz="1000" b="0" i="0" dirty="0">
                <a:solidFill>
                  <a:srgbClr val="4E4E4E"/>
                </a:solidFill>
                <a:effectLst/>
              </a:rPr>
              <a:t>Los adolescentes suelen estar más expuestos a los depredadores. Como son curiosos y quieren ser aceptados, </a:t>
            </a:r>
            <a:r>
              <a:rPr lang="es-ES" sz="1000" b="1" i="1" dirty="0">
                <a:solidFill>
                  <a:srgbClr val="4E4E4E"/>
                </a:solidFill>
                <a:effectLst/>
              </a:rPr>
              <a:t>pueden hablar con un depredador de buena gana</a:t>
            </a:r>
            <a:r>
              <a:rPr lang="es-ES" sz="1000" b="0" i="0" dirty="0">
                <a:solidFill>
                  <a:srgbClr val="4E4E4E"/>
                </a:solidFill>
                <a:effectLst/>
              </a:rPr>
              <a:t>, aunque sepan que es peligroso. A veces, los adolescentes pueden creer que están enamorados de alguien en Internet, lo que les hace más propensos a aceptar un encuentro cara a cara.</a:t>
            </a:r>
            <a:endParaRPr lang="en-US" sz="1000" b="0" i="0" dirty="0">
              <a:solidFill>
                <a:srgbClr val="4E4E4E"/>
              </a:solidFill>
              <a:effectLst/>
            </a:endParaRPr>
          </a:p>
          <a:p>
            <a:pPr algn="l" fontAlgn="base"/>
            <a:r>
              <a:rPr lang="es-ES" sz="1000" b="0" i="0" dirty="0">
                <a:solidFill>
                  <a:srgbClr val="4E4E4E"/>
                </a:solidFill>
                <a:effectLst/>
              </a:rPr>
              <a:t>Aunque no es necesariamente probable que un depredador se ponga en contacto con su hijo, el peligro existe. A continuación, les comparto algunas pautas que puede dar a sus hijos para ayudarles a mantenerse a salvo de los depredadores en línea.</a:t>
            </a:r>
            <a:endParaRPr lang="en-US" sz="1000" b="0" i="0" dirty="0">
              <a:solidFill>
                <a:srgbClr val="4E4E4E"/>
              </a:solidFill>
              <a:effectLst/>
            </a:endParaRPr>
          </a:p>
          <a:p>
            <a:pPr algn="l" fontAlgn="base"/>
            <a:r>
              <a:rPr lang="en-US" sz="1000" b="1" i="0" dirty="0">
                <a:solidFill>
                  <a:srgbClr val="4E4E4E"/>
                </a:solidFill>
                <a:effectLst/>
              </a:rPr>
              <a:t>Evita utilizar nombres de usuario o fotos sugerentes.</a:t>
            </a:r>
            <a:r>
              <a:rPr lang="en-US" sz="1000" b="0" i="0" dirty="0">
                <a:solidFill>
                  <a:srgbClr val="4E4E4E"/>
                </a:solidFill>
                <a:effectLst/>
              </a:rPr>
              <a:t> </a:t>
            </a:r>
            <a:r>
              <a:rPr lang="es-ES" sz="1000" b="0" i="0" dirty="0">
                <a:solidFill>
                  <a:srgbClr val="4E4E4E"/>
                </a:solidFill>
                <a:effectLst/>
              </a:rPr>
              <a:t>Pueden atraer la atención no deseada de los depredadores en línea.</a:t>
            </a:r>
            <a:endParaRPr lang="en-US" sz="1000" b="0" i="0" dirty="0">
              <a:solidFill>
                <a:srgbClr val="4E4E4E"/>
              </a:solidFill>
              <a:effectLst/>
            </a:endParaRPr>
          </a:p>
          <a:p>
            <a:pPr algn="l" fontAlgn="base">
              <a:buFont typeface="Arial" panose="020B0604020202020204" pitchFamily="34" charset="0"/>
              <a:buChar char="•"/>
            </a:pPr>
            <a:r>
              <a:rPr lang="es-ES" sz="1000" b="1" i="0" dirty="0">
                <a:solidFill>
                  <a:srgbClr val="4E4E4E"/>
                </a:solidFill>
                <a:effectLst/>
              </a:rPr>
              <a:t>Si alguien te halaga en Internet, desconfía</a:t>
            </a:r>
            <a:r>
              <a:rPr lang="en-US" sz="1000" b="1" i="0" dirty="0">
                <a:solidFill>
                  <a:srgbClr val="4E4E4E"/>
                </a:solidFill>
                <a:effectLst/>
              </a:rPr>
              <a:t>.</a:t>
            </a:r>
            <a:r>
              <a:rPr lang="en-US" sz="1000" b="0" i="0" dirty="0">
                <a:solidFill>
                  <a:srgbClr val="4E4E4E"/>
                </a:solidFill>
                <a:effectLst/>
              </a:rPr>
              <a:t> </a:t>
            </a:r>
            <a:r>
              <a:rPr lang="es-ES" sz="1000" b="0" i="0" dirty="0">
                <a:solidFill>
                  <a:srgbClr val="4E4E4E"/>
                </a:solidFill>
                <a:effectLst/>
              </a:rPr>
              <a:t> Aunque muchas personas en Internet son realmente agradables, los depredadores pueden utilizar los halagos para intentar iniciar una relación con un adolescente. Esto no significa que tengas que sospechar de todo el mundo, pero debes tener cuidado.</a:t>
            </a:r>
            <a:endParaRPr lang="en-US" sz="1000" b="0" i="0" dirty="0">
              <a:solidFill>
                <a:srgbClr val="4E4E4E"/>
              </a:solidFill>
              <a:effectLst/>
            </a:endParaRPr>
          </a:p>
          <a:p>
            <a:pPr algn="l" fontAlgn="base">
              <a:buFont typeface="Arial" panose="020B0604020202020204" pitchFamily="34" charset="0"/>
              <a:buChar char="•"/>
            </a:pPr>
            <a:r>
              <a:rPr lang="es-ES" sz="1000" b="1" i="0" dirty="0">
                <a:solidFill>
                  <a:srgbClr val="4E4E4E"/>
                </a:solidFill>
                <a:effectLst/>
              </a:rPr>
              <a:t>No hables con nadie que quiera entrar en temas demasiado personales.</a:t>
            </a:r>
            <a:r>
              <a:rPr lang="en-US" sz="1000" b="1" i="0" dirty="0">
                <a:solidFill>
                  <a:srgbClr val="4E4E4E"/>
                </a:solidFill>
                <a:effectLst/>
              </a:rPr>
              <a:t>.</a:t>
            </a:r>
            <a:r>
              <a:rPr lang="en-US" sz="1000" b="0" i="0" dirty="0">
                <a:solidFill>
                  <a:srgbClr val="4E4E4E"/>
                </a:solidFill>
                <a:effectLst/>
              </a:rPr>
              <a:t> </a:t>
            </a:r>
            <a:r>
              <a:rPr lang="es-ES" sz="1000" b="0" i="0" dirty="0">
                <a:solidFill>
                  <a:srgbClr val="4E4E4E"/>
                </a:solidFill>
                <a:effectLst/>
              </a:rPr>
              <a:t>. Si quieren hablar de cosas sexuales o personales, debes poner fin a la conversación. Una vez que te metes en una conversación (o en una relación), puede ser más difícil parar.</a:t>
            </a:r>
          </a:p>
          <a:p>
            <a:pPr algn="l" fontAlgn="base">
              <a:buFont typeface="Arial" panose="020B0604020202020204" pitchFamily="34" charset="0"/>
              <a:buChar char="•"/>
            </a:pPr>
            <a:r>
              <a:rPr lang="es-ES" sz="1000" b="1" i="0" dirty="0">
                <a:solidFill>
                  <a:srgbClr val="4E4E4E"/>
                </a:solidFill>
                <a:effectLst/>
              </a:rPr>
              <a:t>Ten en cuenta que las personas no siempre son quienes dicen ser</a:t>
            </a:r>
            <a:r>
              <a:rPr lang="en-US" sz="1000" b="1" i="0" dirty="0">
                <a:solidFill>
                  <a:srgbClr val="4E4E4E"/>
                </a:solidFill>
                <a:effectLst/>
              </a:rPr>
              <a:t>.</a:t>
            </a:r>
            <a:r>
              <a:rPr lang="en-US" sz="1000" b="0" i="0" dirty="0">
                <a:solidFill>
                  <a:srgbClr val="4E4E4E"/>
                </a:solidFill>
                <a:effectLst/>
              </a:rPr>
              <a:t> </a:t>
            </a:r>
            <a:r>
              <a:rPr lang="es-ES" sz="1000" b="0" i="0" dirty="0">
                <a:solidFill>
                  <a:srgbClr val="4E4E4E"/>
                </a:solidFill>
                <a:effectLst/>
              </a:rPr>
              <a:t>Los depredadores pueden hacerse pasar por niños o adolescentes para hablar con ellos en Internet. Pueden utilizar una foto de perfil falsa y añadir otros detalles para parecer más convincentes.</a:t>
            </a:r>
          </a:p>
          <a:p>
            <a:pPr algn="l" fontAlgn="base">
              <a:buFont typeface="Arial" panose="020B0604020202020204" pitchFamily="34" charset="0"/>
              <a:buChar char="•"/>
            </a:pPr>
            <a:r>
              <a:rPr lang="es-ES" sz="1000" b="1" i="0" dirty="0">
                <a:solidFill>
                  <a:srgbClr val="4E4E4E"/>
                </a:solidFill>
                <a:effectLst/>
              </a:rPr>
              <a:t>Nunca concierte una cita con alguien que haya conocido en Internet.</a:t>
            </a:r>
            <a:r>
              <a:rPr lang="en-US" sz="1000" b="0" i="0" dirty="0">
                <a:solidFill>
                  <a:srgbClr val="4E4E4E"/>
                </a:solidFill>
                <a:effectLst/>
              </a:rPr>
              <a:t> </a:t>
            </a:r>
            <a:r>
              <a:rPr lang="es-ES" sz="1000" b="0" i="0" dirty="0">
                <a:solidFill>
                  <a:srgbClr val="4E4E4E"/>
                </a:solidFill>
                <a:effectLst/>
              </a:rPr>
              <a:t>Los depredadores pueden intentar quedar cara a cara con un niño o adolescente. Aunque la persona parezca simpática, puede ser peligroso.</a:t>
            </a:r>
          </a:p>
          <a:p>
            <a:pPr algn="l" fontAlgn="base">
              <a:buFont typeface="Arial" panose="020B0604020202020204" pitchFamily="34" charset="0"/>
              <a:buChar char="•"/>
            </a:pPr>
            <a:r>
              <a:rPr lang="es-ES" sz="1000" b="1" i="0" dirty="0">
                <a:solidFill>
                  <a:srgbClr val="4E4E4E"/>
                </a:solidFill>
                <a:effectLst/>
              </a:rPr>
              <a:t>Si encuentras algún problema, díselo a uno de tus padres o a un adulto de confianza.</a:t>
            </a:r>
            <a:r>
              <a:rPr lang="en-US" sz="1000" b="1" i="0" dirty="0">
                <a:solidFill>
                  <a:srgbClr val="4E4E4E"/>
                </a:solidFill>
                <a:effectLst/>
              </a:rPr>
              <a:t>.</a:t>
            </a:r>
            <a:r>
              <a:rPr lang="en-US" sz="1000" b="0" i="0" dirty="0">
                <a:solidFill>
                  <a:srgbClr val="4E4E4E"/>
                </a:solidFill>
                <a:effectLst/>
              </a:rPr>
              <a:t> </a:t>
            </a:r>
            <a:r>
              <a:rPr lang="es-ES" sz="1000" b="0" i="0" dirty="0">
                <a:solidFill>
                  <a:srgbClr val="4E4E4E"/>
                </a:solidFill>
                <a:effectLst/>
              </a:rPr>
              <a:t> Si alguien te hace sentir incómodo en Internet, díselo inmediatamente a uno de tus padres o a un adulto de confianza. También debes guardar los correos electrónicos u otras comunicaciones porque pueden ser necesarios como prueba.</a:t>
            </a:r>
            <a:endParaRPr lang="pt-BR" sz="900" dirty="0"/>
          </a:p>
        </p:txBody>
      </p:sp>
      <p:pic>
        <p:nvPicPr>
          <p:cNvPr id="4098" name="Picture 2">
            <a:extLst>
              <a:ext uri="{FF2B5EF4-FFF2-40B4-BE49-F238E27FC236}">
                <a16:creationId xmlns:a16="http://schemas.microsoft.com/office/drawing/2014/main" id="{4C410E66-CCA5-4D11-870D-C956911B8A81}"/>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004" r="21004"/>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8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 name="Picture 4" descr="Internet providers should do more to tackle child pornography – Euranet  Plus inside">
            <a:extLst>
              <a:ext uri="{FF2B5EF4-FFF2-40B4-BE49-F238E27FC236}">
                <a16:creationId xmlns:a16="http://schemas.microsoft.com/office/drawing/2014/main" id="{7655E83D-E00A-472C-A604-60136D5FB7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80" r="7533"/>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Freeform: Shape 98">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1" name="Freeform: Shape 100">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03" name="Freeform: Shape 10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idx="1"/>
          </p:nvPr>
        </p:nvSpPr>
        <p:spPr>
          <a:xfrm>
            <a:off x="7961874" y="1722604"/>
            <a:ext cx="3633747" cy="2700062"/>
          </a:xfrm>
        </p:spPr>
        <p:txBody>
          <a:bodyPr>
            <a:normAutofit/>
          </a:bodyPr>
          <a:lstStyle/>
          <a:p>
            <a:pPr fontAlgn="base"/>
            <a:r>
              <a:rPr lang="es-ES" sz="1100" b="1" i="0" dirty="0">
                <a:effectLst/>
                <a:latin typeface="Source Sans Pro" panose="020B0503030403020204" pitchFamily="34" charset="0"/>
              </a:rPr>
              <a:t>Con quién ponerse en contacto si hay un problema</a:t>
            </a:r>
          </a:p>
          <a:p>
            <a:pPr fontAlgn="base"/>
            <a:r>
              <a:rPr lang="es-ES" sz="1100" b="0" i="0" dirty="0">
                <a:effectLst/>
                <a:latin typeface="Source Sans Pro" panose="020B0503030403020204" pitchFamily="34" charset="0"/>
              </a:rPr>
              <a:t>Si cree que su hijo está siendo contactado por un depredador en línea, solicite ayuda inmediata a los siguientes recursos:</a:t>
            </a:r>
          </a:p>
          <a:p>
            <a:pPr fontAlgn="base"/>
            <a:r>
              <a:rPr lang="en-US" sz="1100" b="1" i="0" dirty="0">
                <a:effectLst/>
                <a:latin typeface="inherit"/>
              </a:rPr>
              <a:t>Policia local:</a:t>
            </a:r>
            <a:r>
              <a:rPr lang="en-US" sz="1100" b="0" i="0" dirty="0">
                <a:effectLst/>
                <a:latin typeface="inherit"/>
              </a:rPr>
              <a:t> </a:t>
            </a:r>
            <a:r>
              <a:rPr lang="es-ES" sz="1100" b="0" i="0" dirty="0">
                <a:effectLst/>
                <a:latin typeface="inherit"/>
              </a:rPr>
              <a:t>si su hijo está en peligro inminente, debe llamar al 911. Si no, puede llamar al número de no emergencias de la policía local para denunciar un problema.</a:t>
            </a:r>
          </a:p>
          <a:p>
            <a:pPr fontAlgn="base"/>
            <a:r>
              <a:rPr lang="es-ES" sz="1100" b="0" i="0" dirty="0">
                <a:effectLst/>
                <a:latin typeface="inherit"/>
              </a:rPr>
              <a:t>Medios digitales para denunciar un delito en Internet si la policía local no dispone de recursos suficientes, como comisarías especializadas en ciberdelincuencia.</a:t>
            </a:r>
            <a:endParaRPr lang="en-US" sz="1100" b="0" i="0" dirty="0">
              <a:effectLst/>
              <a:latin typeface="inherit"/>
            </a:endParaRPr>
          </a:p>
        </p:txBody>
      </p:sp>
    </p:spTree>
    <p:extLst>
      <p:ext uri="{BB962C8B-B14F-4D97-AF65-F5344CB8AC3E}">
        <p14:creationId xmlns:p14="http://schemas.microsoft.com/office/powerpoint/2010/main" val="70909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C0F6E1D8-45FC-0555-52E7-CC65B95981D5}"/>
              </a:ext>
            </a:extLst>
          </p:cNvPr>
          <p:cNvPicPr>
            <a:picLocks noChangeAspect="1"/>
          </p:cNvPicPr>
          <p:nvPr/>
        </p:nvPicPr>
        <p:blipFill rotWithShape="1">
          <a:blip r:embed="rId2"/>
          <a:srcRect b="108"/>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6B18DA-7A17-4EF9-B7F4-9AA20C5348C1}"/>
              </a:ext>
            </a:extLst>
          </p:cNvPr>
          <p:cNvSpPr>
            <a:spLocks noGrp="1"/>
          </p:cNvSpPr>
          <p:nvPr>
            <p:ph type="title"/>
          </p:nvPr>
        </p:nvSpPr>
        <p:spPr>
          <a:xfrm>
            <a:off x="7483602" y="417001"/>
            <a:ext cx="4705349" cy="800100"/>
          </a:xfrm>
        </p:spPr>
        <p:txBody>
          <a:bodyPr vert="horz" lIns="91440" tIns="45720" rIns="91440" bIns="45720" rtlCol="0" anchor="ctr">
            <a:normAutofit/>
          </a:bodyPr>
          <a:lstStyle/>
          <a:p>
            <a:r>
              <a:rPr lang="en-US" sz="3200" dirty="0"/>
              <a:t>Links de ciberdepredadores</a:t>
            </a:r>
          </a:p>
        </p:txBody>
      </p:sp>
      <p:sp>
        <p:nvSpPr>
          <p:cNvPr id="3" name="Espaço Reservado para Conteúdo 2">
            <a:extLst>
              <a:ext uri="{FF2B5EF4-FFF2-40B4-BE49-F238E27FC236}">
                <a16:creationId xmlns:a16="http://schemas.microsoft.com/office/drawing/2014/main" id="{BF5225F0-E168-4ABB-93B9-88609535163B}"/>
              </a:ext>
            </a:extLst>
          </p:cNvPr>
          <p:cNvSpPr>
            <a:spLocks noGrp="1"/>
          </p:cNvSpPr>
          <p:nvPr>
            <p:ph sz="half" idx="1"/>
          </p:nvPr>
        </p:nvSpPr>
        <p:spPr>
          <a:xfrm>
            <a:off x="7601331" y="1634092"/>
            <a:ext cx="4469890" cy="2099699"/>
          </a:xfrm>
        </p:spPr>
        <p:txBody>
          <a:bodyPr vert="horz" lIns="91440" tIns="45720" rIns="91440" bIns="45720" rtlCol="0">
            <a:noAutofit/>
          </a:bodyPr>
          <a:lstStyle/>
          <a:p>
            <a:r>
              <a:rPr lang="en-US" sz="1400" b="0" i="0" dirty="0">
                <a:effectLst/>
                <a:hlinkClick r:id="rId3"/>
              </a:rPr>
              <a:t>https://www.youtube.com/watch?v=6jMhMVEjEQg&amp;</a:t>
            </a:r>
            <a:endParaRPr lang="en-US" sz="1400" b="0" i="0" dirty="0">
              <a:effectLst/>
            </a:endParaRPr>
          </a:p>
          <a:p>
            <a:pPr marL="0" indent="0">
              <a:buNone/>
            </a:pPr>
            <a:endParaRPr lang="en-US" sz="1400" b="0" i="0" dirty="0">
              <a:effectLst/>
            </a:endParaRPr>
          </a:p>
          <a:p>
            <a:r>
              <a:rPr lang="en-US" sz="1400" dirty="0">
                <a:hlinkClick r:id="rId4"/>
              </a:rPr>
              <a:t>https://www.youtube.com/watch?v=DFWjf5_O-fk</a:t>
            </a:r>
            <a:endParaRPr lang="en-US" sz="1400" dirty="0"/>
          </a:p>
          <a:p>
            <a:pPr marL="0" indent="0">
              <a:buNone/>
            </a:pPr>
            <a:endParaRPr lang="en-US" sz="1400" dirty="0"/>
          </a:p>
          <a:p>
            <a:r>
              <a:rPr lang="en-US" sz="1400" dirty="0">
                <a:hlinkClick r:id="rId5"/>
              </a:rPr>
              <a:t>https://www.youtube.com/watch?v=euc-WcN5IkY&amp;t</a:t>
            </a:r>
            <a:endParaRPr lang="en-US" sz="1400" dirty="0"/>
          </a:p>
          <a:p>
            <a:pPr marL="0" indent="0">
              <a:buNone/>
            </a:pPr>
            <a:endParaRPr lang="en-US" sz="1400" dirty="0"/>
          </a:p>
          <a:p>
            <a:r>
              <a:rPr lang="en-US" sz="1400" dirty="0">
                <a:hlinkClick r:id="rId6"/>
              </a:rPr>
              <a:t>https://www.youtube.com/watch?v=dbg4hNHsc_8</a:t>
            </a:r>
            <a:endParaRPr lang="en-US" sz="1400" dirty="0"/>
          </a:p>
          <a:p>
            <a:pPr marL="0" indent="0">
              <a:buNone/>
            </a:pPr>
            <a:endParaRPr lang="en-US" sz="1400" dirty="0"/>
          </a:p>
          <a:p>
            <a:r>
              <a:rPr lang="en-US" sz="1400" dirty="0">
                <a:hlinkClick r:id="rId7"/>
              </a:rPr>
              <a:t>https://www.youtube.com/watch?v=xk4VmYrquAs</a:t>
            </a:r>
            <a:endParaRPr lang="en-US" sz="1400" dirty="0"/>
          </a:p>
          <a:p>
            <a:endParaRPr lang="en-US" sz="1400" dirty="0"/>
          </a:p>
          <a:p>
            <a:r>
              <a:rPr lang="en-US" sz="1400" dirty="0">
                <a:hlinkClick r:id="rId8"/>
              </a:rPr>
              <a:t>https://www.youtube.com/watch?v=m6Z7EWFTYTU&amp;t</a:t>
            </a:r>
            <a:r>
              <a:rPr lang="en-US" sz="1400" dirty="0"/>
              <a:t> </a:t>
            </a:r>
          </a:p>
        </p:txBody>
      </p:sp>
    </p:spTree>
    <p:extLst>
      <p:ext uri="{BB962C8B-B14F-4D97-AF65-F5344CB8AC3E}">
        <p14:creationId xmlns:p14="http://schemas.microsoft.com/office/powerpoint/2010/main" val="4082229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6E7B4BF5-3F11-496F-85D3-8BD4F92A38A6}"/>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i="0" dirty="0">
                <a:solidFill>
                  <a:srgbClr val="FF0000"/>
                </a:solidFill>
                <a:effectLst/>
              </a:rPr>
              <a:t>Cyberbullying</a:t>
            </a:r>
            <a:endParaRPr lang="en-US" sz="3600" dirty="0">
              <a:solidFill>
                <a:srgbClr val="FF0000"/>
              </a:solidFill>
            </a:endParaRPr>
          </a:p>
        </p:txBody>
      </p:sp>
      <p:pic>
        <p:nvPicPr>
          <p:cNvPr id="6" name="Picture 5">
            <a:extLst>
              <a:ext uri="{FF2B5EF4-FFF2-40B4-BE49-F238E27FC236}">
                <a16:creationId xmlns:a16="http://schemas.microsoft.com/office/drawing/2014/main" id="{143DBFFA-8D62-3B7D-0629-C7AA5B703CAE}"/>
              </a:ext>
            </a:extLst>
          </p:cNvPr>
          <p:cNvPicPr>
            <a:picLocks noChangeAspect="1"/>
          </p:cNvPicPr>
          <p:nvPr/>
        </p:nvPicPr>
        <p:blipFill rotWithShape="1">
          <a:blip r:embed="rId2"/>
          <a:srcRect l="18477" r="18649"/>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163715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E52C29D-8A2D-49E5-BFAC-DE00CED01F66}"/>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187" r="25688"/>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BF5225F0-E168-4ABB-93B9-88609535163B}"/>
              </a:ext>
            </a:extLst>
          </p:cNvPr>
          <p:cNvSpPr>
            <a:spLocks noGrp="1"/>
          </p:cNvSpPr>
          <p:nvPr>
            <p:ph idx="1"/>
          </p:nvPr>
        </p:nvSpPr>
        <p:spPr>
          <a:xfrm>
            <a:off x="6512984" y="1338262"/>
            <a:ext cx="5291663" cy="3752849"/>
          </a:xfrm>
        </p:spPr>
        <p:txBody>
          <a:bodyPr>
            <a:normAutofit/>
          </a:bodyPr>
          <a:lstStyle/>
          <a:p>
            <a:r>
              <a:rPr lang="es-ES" sz="1000" b="0" i="0" dirty="0">
                <a:effectLst/>
              </a:rPr>
              <a:t>Al igual que los depredadores ya no tienen que salir de casa para interactuar con los niños, los acosadores ya no tienen que estar cara a cara con sus víctimas. El ciberacoso a través de las redes sociales es, por desgracia, frecuente en el mundo actual y causa tanto daño como cualquier otra forma de acoso. Puede decirse que es una de las amenazas más difíciles de afrontar, aunque una solución es evitar que sus hijos creen perfiles en las redes sociales. Hazles saber que pueden crear los suyos cuando sean mayores. Si no quiere hacerlo, recuerde a sus hijos que siempre pueden acudir a usted si sufren acoso, ya sea en línea o no. No podrás hacer mucho a menos que sepas que está ocurriendo en primer lugar.</a:t>
            </a:r>
          </a:p>
          <a:p>
            <a:r>
              <a:rPr lang="es-ES" sz="1000" dirty="0"/>
              <a:t>La gran mayoría, el 90%, de los adolescentes está de acuerdo en que el ciberacoso un problema, y el 63% cree que se trata de un problema grave. Es más, una encuesta de 2018 sobre el comportamiento en línea de los niños descubrió que aproximadamente el 60% de los niños que utilizan las redes sociales han sido testigos de algún tipo de acoso y que, por diversas razones, la mayoría de los niños ignoraban por completo este comportamiento. Y según enough.org, en febrero de 2018, casi la mitad (47%) de los jóvenes habían sido víctimas de ciberacoso. Las redes sociales y los juegos en línea son el patio de recreo virtual de hoy en día, y ahí es donde tiene lugar gran parte del acoso cibernético, y funciona las 24 horas del día, los 7 días de la semana. Los niños pueden ser ridiculizados en los intercambios de las redes sociales. O, en los juegos en línea, sus personajes pueden ser objeto de ataques incesantes, convirtiendo el juego de una aventura imaginativa en un calvario humillante que se convierte en ciberacoso a través de múltiples plataformas y en la vida real.</a:t>
            </a:r>
          </a:p>
          <a:p>
            <a:r>
              <a:rPr lang="es-ES" sz="1000" dirty="0"/>
              <a:t>La mejor base para protegerse contra el ciberacoso es hablar con los hijos sobre lo que ocurre en sus vidas en Internet y en la vida real, y sobre cómo enfrentarse a los acosadores. Los programas de ciberseguridad y las aplicaciones especializadas para vigilar la actividad móvil y en línea de sus hijos pueden ayudar, pero nada sustituirá a un diálogo abierto.</a:t>
            </a:r>
            <a:endParaRPr lang="pt-BR" sz="1000" dirty="0"/>
          </a:p>
        </p:txBody>
      </p:sp>
    </p:spTree>
    <p:extLst>
      <p:ext uri="{BB962C8B-B14F-4D97-AF65-F5344CB8AC3E}">
        <p14:creationId xmlns:p14="http://schemas.microsoft.com/office/powerpoint/2010/main" val="8287469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4655</Words>
  <Application>Microsoft Office PowerPoint</Application>
  <PresentationFormat>Panorámica</PresentationFormat>
  <Paragraphs>225</Paragraphs>
  <Slides>35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35</vt:i4>
      </vt:variant>
    </vt:vector>
  </HeadingPairs>
  <TitlesOfParts>
    <vt:vector size="44" baseType="lpstr">
      <vt:lpstr>Meiryo</vt:lpstr>
      <vt:lpstr>Arial</vt:lpstr>
      <vt:lpstr>Calibri</vt:lpstr>
      <vt:lpstr>Calibri Light</vt:lpstr>
      <vt:lpstr>inherit</vt:lpstr>
      <vt:lpstr>Merriweather</vt:lpstr>
      <vt:lpstr>MuseoSans</vt:lpstr>
      <vt:lpstr>Source Sans Pro</vt:lpstr>
      <vt:lpstr>Tema do Office</vt:lpstr>
      <vt:lpstr>Ciberseguridad para niños</vt:lpstr>
      <vt:lpstr>Que es la ciberseguridad?</vt:lpstr>
      <vt:lpstr>Amenazas de seguridad en internet</vt:lpstr>
      <vt:lpstr>Depredadores Ciberneticos</vt:lpstr>
      <vt:lpstr>Presentación de PowerPoint</vt:lpstr>
      <vt:lpstr>Presentación de PowerPoint</vt:lpstr>
      <vt:lpstr>Links de ciberdepredadores</vt:lpstr>
      <vt:lpstr>Cyberbullying</vt:lpstr>
      <vt:lpstr>Presentación de PowerPoint</vt:lpstr>
      <vt:lpstr>Cyberbullying Links</vt:lpstr>
      <vt:lpstr>Informacion Personal</vt:lpstr>
      <vt:lpstr>Presentación de PowerPoint</vt:lpstr>
      <vt:lpstr>Informacion Privada links</vt:lpstr>
      <vt:lpstr>Presentación de PowerPoint</vt:lpstr>
      <vt:lpstr>Sexting</vt:lpstr>
      <vt:lpstr>Presentación de PowerPoint</vt:lpstr>
      <vt:lpstr>Presentación de PowerPoint</vt:lpstr>
      <vt:lpstr>Presentación de PowerPoint</vt:lpstr>
      <vt:lpstr>Sexting Links</vt:lpstr>
      <vt:lpstr>Sobreexposicion en redes sociales</vt:lpstr>
      <vt:lpstr>Presentación de PowerPoint</vt:lpstr>
      <vt:lpstr>Overexposing Social Network Links</vt:lpstr>
      <vt:lpstr>Phishing</vt:lpstr>
      <vt:lpstr>Presentación de PowerPoint</vt:lpstr>
      <vt:lpstr>Presentación de PowerPoint</vt:lpstr>
      <vt:lpstr>Phishing e Ingenieria Social Links</vt:lpstr>
      <vt:lpstr>Huella digital</vt:lpstr>
      <vt:lpstr>Presentación de PowerPoint</vt:lpstr>
      <vt:lpstr>Huella Digital Links</vt:lpstr>
      <vt:lpstr>Herramientas de seguridad en internet</vt:lpstr>
      <vt:lpstr>Herramientas de seguridad en internet Links</vt:lpstr>
      <vt:lpstr>Contenido Extra</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for kids</dc:title>
  <dc:creator>Joas Antonio dos Santos Barbosa</dc:creator>
  <cp:lastModifiedBy>federico basualdo</cp:lastModifiedBy>
  <cp:revision>4</cp:revision>
  <dcterms:created xsi:type="dcterms:W3CDTF">2021-12-05T02:03:21Z</dcterms:created>
  <dcterms:modified xsi:type="dcterms:W3CDTF">2023-07-26T20:46:07Z</dcterms:modified>
</cp:coreProperties>
</file>